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310" r:id="rId4"/>
    <p:sldId id="348" r:id="rId5"/>
    <p:sldId id="258" r:id="rId6"/>
    <p:sldId id="297" r:id="rId7"/>
    <p:sldId id="286" r:id="rId8"/>
    <p:sldId id="324" r:id="rId9"/>
    <p:sldId id="311" r:id="rId10"/>
    <p:sldId id="307" r:id="rId11"/>
    <p:sldId id="326" r:id="rId12"/>
    <p:sldId id="332" r:id="rId13"/>
    <p:sldId id="343" r:id="rId14"/>
    <p:sldId id="344" r:id="rId15"/>
    <p:sldId id="339" r:id="rId16"/>
    <p:sldId id="331" r:id="rId17"/>
    <p:sldId id="333" r:id="rId18"/>
    <p:sldId id="334" r:id="rId19"/>
    <p:sldId id="335" r:id="rId20"/>
    <p:sldId id="336" r:id="rId21"/>
    <p:sldId id="349" r:id="rId22"/>
    <p:sldId id="345" r:id="rId23"/>
    <p:sldId id="346" r:id="rId24"/>
    <p:sldId id="305" r:id="rId2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3689" autoAdjust="0"/>
  </p:normalViewPr>
  <p:slideViewPr>
    <p:cSldViewPr snapToGrid="0" showGuides="1">
      <p:cViewPr varScale="1">
        <p:scale>
          <a:sx n="107" d="100"/>
          <a:sy n="107" d="100"/>
        </p:scale>
        <p:origin x="696" y="10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2021/10/15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zh.wikipedia.org/wiki/%E5%BF%83%E6%99%BA%E6%A8%A1%E5%9E%8B"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zh.wikipedia.org/wiki/%E5%BF%83%E6%99%BA%E8%A1%A8%E5%BE%B5"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zh.wikipedia.org/wiki/%E5%BF%83%E6%99%BA%E6%A8%A1%E5%9E%8B"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zh.wikipedia.org/wiki/%E5%BF%83%E6%99%BA%E8%A1%A8%E5%BE%B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14</a:t>
            </a:fld>
            <a:endParaRPr lang="zh-TW" altLang="en-US"/>
          </a:p>
        </p:txBody>
      </p:sp>
    </p:spTree>
    <p:extLst>
      <p:ext uri="{BB962C8B-B14F-4D97-AF65-F5344CB8AC3E}">
        <p14:creationId xmlns:p14="http://schemas.microsoft.com/office/powerpoint/2010/main" val="2302354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lgn="l">
              <a:lnSpc>
                <a:spcPct val="120000"/>
              </a:lnSpc>
              <a:buFont typeface="Wingdings" panose="05000000000000000000" pitchFamily="2" charset="2"/>
              <a:buNone/>
            </a:pPr>
            <a:endParaRPr lang="en-US" altLang="zh-TW" dirty="0">
              <a:solidFill>
                <a:srgbClr val="FF0000"/>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15</a:t>
            </a:fld>
            <a:endParaRPr lang="zh-TW" altLang="en-US"/>
          </a:p>
        </p:txBody>
      </p:sp>
    </p:spTree>
    <p:extLst>
      <p:ext uri="{BB962C8B-B14F-4D97-AF65-F5344CB8AC3E}">
        <p14:creationId xmlns:p14="http://schemas.microsoft.com/office/powerpoint/2010/main" val="650689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19</a:t>
            </a:fld>
            <a:endParaRPr lang="zh-TW" altLang="en-US"/>
          </a:p>
        </p:txBody>
      </p:sp>
    </p:spTree>
    <p:extLst>
      <p:ext uri="{BB962C8B-B14F-4D97-AF65-F5344CB8AC3E}">
        <p14:creationId xmlns:p14="http://schemas.microsoft.com/office/powerpoint/2010/main" val="3835551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20</a:t>
            </a:fld>
            <a:endParaRPr lang="zh-TW" altLang="en-US"/>
          </a:p>
        </p:txBody>
      </p:sp>
    </p:spTree>
    <p:extLst>
      <p:ext uri="{BB962C8B-B14F-4D97-AF65-F5344CB8AC3E}">
        <p14:creationId xmlns:p14="http://schemas.microsoft.com/office/powerpoint/2010/main" val="1925914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21</a:t>
            </a:fld>
            <a:endParaRPr lang="zh-TW" altLang="en-US"/>
          </a:p>
        </p:txBody>
      </p:sp>
    </p:spTree>
    <p:extLst>
      <p:ext uri="{BB962C8B-B14F-4D97-AF65-F5344CB8AC3E}">
        <p14:creationId xmlns:p14="http://schemas.microsoft.com/office/powerpoint/2010/main" val="1701368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a:solidFill>
                  <a:schemeClr val="tx1"/>
                </a:solidFill>
                <a:effectLst/>
                <a:latin typeface="+mn-lt"/>
                <a:ea typeface="+mn-ea"/>
                <a:cs typeface="+mn-cs"/>
              </a:rPr>
              <a:t>認知地圖</a:t>
            </a:r>
            <a:r>
              <a:rPr lang="zh-TW" altLang="en-US" sz="1200" b="0" i="0" kern="1200" dirty="0">
                <a:solidFill>
                  <a:schemeClr val="tx1"/>
                </a:solidFill>
                <a:effectLst/>
                <a:latin typeface="+mn-lt"/>
                <a:ea typeface="+mn-ea"/>
                <a:cs typeface="+mn-cs"/>
              </a:rPr>
              <a:t> （有時稱為心理地圖或</a:t>
            </a:r>
            <a:r>
              <a:rPr lang="zh-TW" altLang="en-US" sz="1200" b="0" i="0" u="none" strike="noStrike" kern="1200" dirty="0">
                <a:solidFill>
                  <a:schemeClr val="tx1"/>
                </a:solidFill>
                <a:effectLst/>
                <a:latin typeface="+mn-lt"/>
                <a:ea typeface="+mn-ea"/>
                <a:cs typeface="+mn-cs"/>
                <a:hlinkClick r:id="rId3" tooltip="心智模型"/>
              </a:rPr>
              <a:t>心理模型</a:t>
            </a:r>
            <a:r>
              <a:rPr lang="zh-TW" altLang="en-US" sz="1200" b="0" i="0" kern="1200" dirty="0">
                <a:solidFill>
                  <a:schemeClr val="tx1"/>
                </a:solidFill>
                <a:effectLst/>
                <a:latin typeface="+mn-lt"/>
                <a:ea typeface="+mn-ea"/>
                <a:cs typeface="+mn-cs"/>
              </a:rPr>
              <a:t> ）是一種</a:t>
            </a:r>
            <a:r>
              <a:rPr lang="zh-TW" altLang="en-US" sz="1200" b="0" i="0" u="none" strike="noStrike" kern="1200" dirty="0">
                <a:solidFill>
                  <a:schemeClr val="tx1"/>
                </a:solidFill>
                <a:effectLst/>
                <a:latin typeface="+mn-lt"/>
                <a:ea typeface="+mn-ea"/>
                <a:cs typeface="+mn-cs"/>
                <a:hlinkClick r:id="rId4" tooltip="心智表徵"/>
              </a:rPr>
              <a:t>心理表徵</a:t>
            </a:r>
            <a:r>
              <a:rPr lang="zh-TW" altLang="en-US" sz="1200" b="0" i="0" kern="1200" dirty="0">
                <a:solidFill>
                  <a:schemeClr val="tx1"/>
                </a:solidFill>
                <a:effectLst/>
                <a:latin typeface="+mn-lt"/>
                <a:ea typeface="+mn-ea"/>
                <a:cs typeface="+mn-cs"/>
              </a:rPr>
              <a:t> ，提供現象在日常生活中或隱喻性空間環境中的相對位置和屬性的資訊，使個體得以獲取、編碼、儲存、回憶及解碼</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a:solidFill>
                  <a:schemeClr val="tx1"/>
                </a:solidFill>
                <a:effectLst/>
                <a:latin typeface="+mn-lt"/>
                <a:ea typeface="+mn-ea"/>
                <a:cs typeface="+mn-cs"/>
              </a:rPr>
              <a:t>認知地圖</a:t>
            </a:r>
            <a:r>
              <a:rPr lang="zh-TW" altLang="en-US" sz="1200" b="0" i="0" kern="1200" dirty="0">
                <a:solidFill>
                  <a:schemeClr val="tx1"/>
                </a:solidFill>
                <a:effectLst/>
                <a:latin typeface="+mn-lt"/>
                <a:ea typeface="+mn-ea"/>
                <a:cs typeface="+mn-cs"/>
              </a:rPr>
              <a:t> （有時稱為心理地圖或</a:t>
            </a:r>
            <a:r>
              <a:rPr lang="zh-TW" altLang="en-US" sz="1200" b="0" i="0" u="none" strike="noStrike" kern="1200" dirty="0">
                <a:solidFill>
                  <a:schemeClr val="tx1"/>
                </a:solidFill>
                <a:effectLst/>
                <a:latin typeface="+mn-lt"/>
                <a:ea typeface="+mn-ea"/>
                <a:cs typeface="+mn-cs"/>
                <a:hlinkClick r:id="rId3" tooltip="心智模型"/>
              </a:rPr>
              <a:t>心理模型</a:t>
            </a:r>
            <a:r>
              <a:rPr lang="zh-TW" altLang="en-US" sz="1200" b="0" i="0" kern="1200" dirty="0">
                <a:solidFill>
                  <a:schemeClr val="tx1"/>
                </a:solidFill>
                <a:effectLst/>
                <a:latin typeface="+mn-lt"/>
                <a:ea typeface="+mn-ea"/>
                <a:cs typeface="+mn-cs"/>
              </a:rPr>
              <a:t> ）是一種</a:t>
            </a:r>
            <a:r>
              <a:rPr lang="zh-TW" altLang="en-US" sz="1200" b="0" i="0" u="none" strike="noStrike" kern="1200" dirty="0">
                <a:solidFill>
                  <a:schemeClr val="tx1"/>
                </a:solidFill>
                <a:effectLst/>
                <a:latin typeface="+mn-lt"/>
                <a:ea typeface="+mn-ea"/>
                <a:cs typeface="+mn-cs"/>
                <a:hlinkClick r:id="rId4" tooltip="心智表徵"/>
              </a:rPr>
              <a:t>心理表徵</a:t>
            </a:r>
            <a:r>
              <a:rPr lang="zh-TW" altLang="en-US" sz="1200" b="0" i="0" kern="1200" dirty="0">
                <a:solidFill>
                  <a:schemeClr val="tx1"/>
                </a:solidFill>
                <a:effectLst/>
                <a:latin typeface="+mn-lt"/>
                <a:ea typeface="+mn-ea"/>
                <a:cs typeface="+mn-cs"/>
              </a:rPr>
              <a:t> ，提供現象在日常生活中或隱喻性空間環境中的相對位置和屬性的資訊，使個體得以獲取、編碼、儲存、回憶及解碼</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1084785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222873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latin typeface="微軟正黑體" panose="020B0604030504040204" pitchFamily="34" charset="-120"/>
                <a:ea typeface="微軟正黑體" panose="020B0604030504040204" pitchFamily="34" charset="-120"/>
              </a:rPr>
              <a:t>兩隻眼睛中所示的顯示器的組合的分辨率是</a:t>
            </a:r>
            <a:r>
              <a:rPr lang="en-US" altLang="zh-TW" dirty="0">
                <a:latin typeface="微軟正黑體" panose="020B0604030504040204" pitchFamily="34" charset="-120"/>
                <a:ea typeface="微軟正黑體" panose="020B0604030504040204" pitchFamily="34" charset="-120"/>
              </a:rPr>
              <a:t>2160</a:t>
            </a:r>
            <a:r>
              <a:rPr lang="zh-TW" altLang="en-US" dirty="0">
                <a:latin typeface="微軟正黑體" panose="020B0604030504040204" pitchFamily="34" charset="-120"/>
                <a:ea typeface="微軟正黑體" panose="020B0604030504040204" pitchFamily="34" charset="-120"/>
              </a:rPr>
              <a:t>（水平）</a:t>
            </a:r>
            <a:r>
              <a:rPr lang="en-US" altLang="zh-TW" dirty="0">
                <a:latin typeface="微軟正黑體" panose="020B0604030504040204" pitchFamily="34" charset="-120"/>
                <a:ea typeface="微軟正黑體" panose="020B0604030504040204" pitchFamily="34" charset="-120"/>
              </a:rPr>
              <a:t>×1200</a:t>
            </a:r>
            <a:r>
              <a:rPr lang="zh-TW" altLang="en-US" dirty="0">
                <a:latin typeface="微軟正黑體" panose="020B0604030504040204" pitchFamily="34" charset="-120"/>
                <a:ea typeface="微軟正黑體" panose="020B0604030504040204" pitchFamily="34" charset="-120"/>
              </a:rPr>
              <a:t>（垂直）像素，而對於每一只眼的顯示器具有的分辨率的</a:t>
            </a:r>
            <a:r>
              <a:rPr lang="en-US" altLang="zh-TW" dirty="0">
                <a:latin typeface="微軟正黑體" panose="020B0604030504040204" pitchFamily="34" charset="-120"/>
                <a:ea typeface="微軟正黑體" panose="020B0604030504040204" pitchFamily="34" charset="-120"/>
              </a:rPr>
              <a:t>1080</a:t>
            </a:r>
            <a:r>
              <a:rPr lang="zh-TW" altLang="en-US" dirty="0">
                <a:latin typeface="微軟正黑體" panose="020B0604030504040204" pitchFamily="34" charset="-120"/>
                <a:ea typeface="微軟正黑體" panose="020B0604030504040204" pitchFamily="34" charset="-120"/>
              </a:rPr>
              <a:t>（水平）</a:t>
            </a:r>
            <a:r>
              <a:rPr lang="en-US" altLang="zh-TW" dirty="0">
                <a:latin typeface="微軟正黑體" panose="020B0604030504040204" pitchFamily="34" charset="-120"/>
                <a:ea typeface="微軟正黑體" panose="020B0604030504040204" pitchFamily="34" charset="-120"/>
              </a:rPr>
              <a:t>×1200</a:t>
            </a:r>
            <a:r>
              <a:rPr lang="zh-TW" altLang="en-US" dirty="0">
                <a:latin typeface="微軟正黑體" panose="020B0604030504040204" pitchFamily="34" charset="-120"/>
                <a:ea typeface="微軟正黑體" panose="020B0604030504040204" pitchFamily="34" charset="-120"/>
              </a:rPr>
              <a:t>（垂直）像素</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latin typeface="微軟正黑體" panose="020B0604030504040204" pitchFamily="34" charset="-120"/>
                <a:ea typeface="微軟正黑體" panose="020B0604030504040204" pitchFamily="34" charset="-120"/>
              </a:rPr>
              <a:t>immersive virtual environment</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3498076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67A3A519-8A52-4BDD-9211-1C8A58154E68}"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F9349DA1-5841-4617-9937-B37F95958C5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7A8E3B5-8749-4012-B107-7C3C6A8BFAB4}"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CFF7494-9D27-49D6-9351-67B65D29E31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6DE8285-DCD1-4876-AAE7-3BD57981D6D5}"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29E1D2D1-AF21-4212-8A69-8758931022CC}" type="datetime1">
              <a:rPr lang="zh-TW" altLang="en-US" smtClean="0"/>
              <a:t>2021/10/15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FCC5EB76-F1B5-49C4-8E51-AFF1AAFCC4AF}" type="datetime1">
              <a:rPr lang="zh-TW" altLang="en-US" smtClean="0"/>
              <a:t>2021/10/15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2021/10/15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2021/10/15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sciencedirect.com/topics/computer-science/situated-action"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409034" cy="3443975"/>
          </a:xfrm>
          <a:ln w="57150">
            <a:solidFill>
              <a:srgbClr val="FFC000"/>
            </a:solidFill>
          </a:ln>
        </p:spPr>
        <p:txBody>
          <a:bodyPr>
            <a:normAutofit/>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基於虛擬現實的主動或被動空間探索後</a:t>
            </a:r>
            <a:br>
              <a:rPr lang="en-US" altLang="zh-TW" sz="4400" b="1" dirty="0">
                <a:latin typeface="微軟正黑體" panose="020B0604030504040204" pitchFamily="34" charset="-120"/>
                <a:ea typeface="微軟正黑體" panose="020B0604030504040204" pitchFamily="34" charset="-120"/>
              </a:rPr>
            </a:br>
            <a:r>
              <a:rPr lang="zh-TW" altLang="en-US" sz="4400" b="1" dirty="0">
                <a:latin typeface="微軟正黑體" panose="020B0604030504040204" pitchFamily="34" charset="-120"/>
                <a:ea typeface="微軟正黑體" panose="020B0604030504040204" pitchFamily="34" charset="-120"/>
              </a:rPr>
              <a:t>的室內火災疏散研究</a:t>
            </a:r>
            <a:br>
              <a:rPr lang="en-US" altLang="zh-TW" sz="4400" b="1" dirty="0">
                <a:latin typeface="微軟正黑體" panose="020B0604030504040204" pitchFamily="34" charset="-120"/>
                <a:ea typeface="微軟正黑體" panose="020B0604030504040204" pitchFamily="34" charset="-120"/>
              </a:rPr>
            </a:br>
            <a:r>
              <a:rPr lang="en-US" altLang="zh-TW" sz="3600" dirty="0"/>
              <a:t>A virtual reality based study of indoor fire evacuation after active or passive spatial exploration</a:t>
            </a:r>
            <a:endParaRPr lang="zh-TW" altLang="en-US" sz="3600" b="1" dirty="0"/>
          </a:p>
        </p:txBody>
      </p:sp>
      <p:sp>
        <p:nvSpPr>
          <p:cNvPr id="3" name="副標題 2"/>
          <p:cNvSpPr>
            <a:spLocks noGrp="1"/>
          </p:cNvSpPr>
          <p:nvPr>
            <p:ph type="subTitle" idx="1"/>
          </p:nvPr>
        </p:nvSpPr>
        <p:spPr>
          <a:xfrm>
            <a:off x="800394" y="4226844"/>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a:latin typeface="微軟正黑體" panose="020B0604030504040204" pitchFamily="34" charset="-120"/>
                <a:ea typeface="微軟正黑體" panose="020B0604030504040204" pitchFamily="34" charset="-120"/>
              </a:rPr>
              <a:t>:</a:t>
            </a:r>
            <a:r>
              <a:rPr lang="it-IT" altLang="zh-TW" dirty="0"/>
              <a:t>Cao, L., Lin, J., &amp; Li, N. (2019)</a:t>
            </a:r>
          </a:p>
          <a:p>
            <a:pPr algn="l" fontAlgn="ctr"/>
            <a:r>
              <a:rPr lang="zh-TW" altLang="en-US" dirty="0">
                <a:latin typeface="微軟正黑體" panose="020B0604030504040204" pitchFamily="34" charset="-120"/>
                <a:ea typeface="微軟正黑體" panose="020B0604030504040204" pitchFamily="34" charset="-120"/>
              </a:rPr>
              <a:t>期刊</a:t>
            </a:r>
            <a:r>
              <a:rPr lang="en-US" altLang="zh-TW" dirty="0"/>
              <a:t>: Computers in Human Behavior, 90, 37-45.</a:t>
            </a:r>
            <a:endParaRPr lang="nn-NO" altLang="zh-TW"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701782" y="5288340"/>
            <a:ext cx="8210256" cy="1815882"/>
          </a:xfrm>
          <a:prstGeom prst="rect">
            <a:avLst/>
          </a:prstGeom>
        </p:spPr>
        <p:txBody>
          <a:bodyPr wrap="square">
            <a:spAutoFit/>
          </a:bodyPr>
          <a:lstStyle/>
          <a:p>
            <a:r>
              <a:rPr lang="en-US" altLang="zh-TW" sz="2400" dirty="0">
                <a:solidFill>
                  <a:srgbClr val="2E2E2E"/>
                </a:solidFill>
                <a:latin typeface="NexusSerif"/>
              </a:rPr>
              <a:t>Fire evacuation</a:t>
            </a:r>
            <a:r>
              <a:rPr lang="zh-TW" altLang="en-US" sz="2400" dirty="0">
                <a:solidFill>
                  <a:srgbClr val="2E2E2E"/>
                </a:solidFill>
                <a:latin typeface="NexusSerif"/>
              </a:rPr>
              <a:t>、</a:t>
            </a:r>
            <a:r>
              <a:rPr lang="en-US" altLang="zh-TW" sz="2400" dirty="0">
                <a:solidFill>
                  <a:srgbClr val="2E2E2E"/>
                </a:solidFill>
                <a:latin typeface="NexusSerif"/>
              </a:rPr>
              <a:t>Spatial learning</a:t>
            </a:r>
            <a:r>
              <a:rPr lang="zh-TW" altLang="en-US" sz="2400" dirty="0">
                <a:solidFill>
                  <a:srgbClr val="2E2E2E"/>
                </a:solidFill>
                <a:latin typeface="NexusSerif"/>
              </a:rPr>
              <a:t>、</a:t>
            </a:r>
            <a:r>
              <a:rPr lang="en-US" altLang="zh-TW" sz="2400" dirty="0">
                <a:solidFill>
                  <a:srgbClr val="2E2E2E"/>
                </a:solidFill>
                <a:latin typeface="NexusSerif"/>
              </a:rPr>
              <a:t>Virtual reality (VR)</a:t>
            </a:r>
            <a:r>
              <a:rPr lang="zh-TW" altLang="en-US" sz="2400" dirty="0">
                <a:solidFill>
                  <a:srgbClr val="2E2E2E"/>
                </a:solidFill>
                <a:latin typeface="NexusSerif"/>
              </a:rPr>
              <a:t>、</a:t>
            </a:r>
            <a:r>
              <a:rPr lang="en-US" altLang="zh-TW" sz="2400" dirty="0">
                <a:solidFill>
                  <a:srgbClr val="2E2E2E"/>
                </a:solidFill>
                <a:latin typeface="NexusSerif"/>
              </a:rPr>
              <a:t>Emergency</a:t>
            </a:r>
            <a:r>
              <a:rPr lang="zh-TW" altLang="en-US" sz="2400" dirty="0">
                <a:solidFill>
                  <a:srgbClr val="2E2E2E"/>
                </a:solidFill>
                <a:latin typeface="NexusSerif"/>
              </a:rPr>
              <a:t>、</a:t>
            </a:r>
            <a:r>
              <a:rPr lang="en-US" altLang="zh-TW" sz="2400" dirty="0">
                <a:solidFill>
                  <a:srgbClr val="2E2E2E"/>
                </a:solidFill>
                <a:latin typeface="NexusSerif"/>
              </a:rPr>
              <a:t>Active exploration</a:t>
            </a:r>
            <a:r>
              <a:rPr lang="zh-TW" altLang="en-US" sz="2400" dirty="0">
                <a:solidFill>
                  <a:srgbClr val="2E2E2E"/>
                </a:solidFill>
                <a:latin typeface="NexusSerif"/>
              </a:rPr>
              <a:t>、</a:t>
            </a:r>
            <a:r>
              <a:rPr lang="en-US" altLang="zh-TW" sz="2400" dirty="0">
                <a:solidFill>
                  <a:srgbClr val="2E2E2E"/>
                </a:solidFill>
                <a:latin typeface="NexusSerif"/>
              </a:rPr>
              <a:t>Passive exploration</a:t>
            </a:r>
          </a:p>
          <a:p>
            <a:r>
              <a:rPr lang="zh-TW" altLang="en-US" sz="2000" dirty="0">
                <a:latin typeface="微軟正黑體" panose="020B0604030504040204" pitchFamily="34" charset="-120"/>
                <a:ea typeface="微軟正黑體" panose="020B0604030504040204" pitchFamily="34" charset="-120"/>
              </a:rPr>
              <a:t>消防疏散、空間學習、虛擬現實 </a:t>
            </a:r>
            <a:r>
              <a:rPr lang="en-US" altLang="zh-TW" sz="2000" dirty="0">
                <a:latin typeface="微軟正黑體" panose="020B0604030504040204" pitchFamily="34" charset="-120"/>
                <a:ea typeface="微軟正黑體" panose="020B0604030504040204" pitchFamily="34" charset="-120"/>
              </a:rPr>
              <a:t>(VR)</a:t>
            </a:r>
          </a:p>
          <a:p>
            <a:r>
              <a:rPr lang="zh-TW" altLang="en-US" sz="2000" dirty="0">
                <a:latin typeface="微軟正黑體" panose="020B0604030504040204" pitchFamily="34" charset="-120"/>
                <a:ea typeface="微軟正黑體" panose="020B0604030504040204" pitchFamily="34" charset="-120"/>
              </a:rPr>
              <a:t>緊急情況、積極探索、被動探索</a:t>
            </a:r>
          </a:p>
          <a:p>
            <a:endParaRPr lang="zh-TW" altLang="en-US" sz="2400" dirty="0">
              <a:solidFill>
                <a:srgbClr val="2E2E2E"/>
              </a:solidFill>
              <a:latin typeface="NexusSerif"/>
            </a:endParaRPr>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a:latin typeface="微軟正黑體" panose="020B0604030504040204" pitchFamily="34" charset="-120"/>
                <a:ea typeface="微軟正黑體" panose="020B0604030504040204" pitchFamily="34" charset="-120"/>
              </a:rPr>
              <a:t>指導老師</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柳永青</a:t>
            </a:r>
            <a:endParaRPr lang="en-US" altLang="zh-TW"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報告人</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pic>
        <p:nvPicPr>
          <p:cNvPr id="3074" name="Picture 2" descr="圖 3">
            <a:extLst>
              <a:ext uri="{FF2B5EF4-FFF2-40B4-BE49-F238E27FC236}">
                <a16:creationId xmlns:a16="http://schemas.microsoft.com/office/drawing/2014/main" id="{E4A50DDA-66A3-4E58-B405-8C550DC864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1788" y="2536189"/>
            <a:ext cx="4913500" cy="348725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圖 4">
            <a:extLst>
              <a:ext uri="{FF2B5EF4-FFF2-40B4-BE49-F238E27FC236}">
                <a16:creationId xmlns:a16="http://schemas.microsoft.com/office/drawing/2014/main" id="{38D16933-0367-4296-96A1-52286ECC94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566" y="696817"/>
            <a:ext cx="5436534" cy="520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1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實驗設計</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11</a:t>
            </a:fld>
            <a:endParaRPr lang="zh-TW" altLang="en-US" dirty="0"/>
          </a:p>
        </p:txBody>
      </p:sp>
      <p:sp>
        <p:nvSpPr>
          <p:cNvPr id="8" name="矩形 7"/>
          <p:cNvSpPr/>
          <p:nvPr/>
        </p:nvSpPr>
        <p:spPr>
          <a:xfrm>
            <a:off x="227340" y="1099371"/>
            <a:ext cx="7163670" cy="4933658"/>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主動勘探組的參與者被安排在其他兩組開始之前參加研究。</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我們</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找到了尋寶任務的兩條常用路線</a:t>
            </a:r>
            <a:r>
              <a:rPr lang="zh-TW" altLang="en-US" sz="2200" dirty="0">
                <a:latin typeface="微軟正黑體" panose="020B0604030504040204" pitchFamily="34" charset="-120"/>
                <a:ea typeface="微軟正黑體" panose="020B0604030504040204" pitchFamily="34" charset="-120"/>
              </a:rPr>
              <a:t>，分別由 </a:t>
            </a:r>
            <a:r>
              <a:rPr lang="en-US" altLang="zh-TW" sz="2200" dirty="0">
                <a:latin typeface="微軟正黑體" panose="020B0604030504040204" pitchFamily="34" charset="-120"/>
                <a:ea typeface="微軟正黑體" panose="020B0604030504040204" pitchFamily="34" charset="-120"/>
              </a:rPr>
              <a:t>47% </a:t>
            </a:r>
            <a:r>
              <a:rPr lang="zh-TW" altLang="en-US" sz="2200" dirty="0">
                <a:latin typeface="微軟正黑體" panose="020B0604030504040204" pitchFamily="34" charset="-120"/>
                <a:ea typeface="微軟正黑體" panose="020B0604030504040204" pitchFamily="34" charset="-120"/>
              </a:rPr>
              <a:t>和 </a:t>
            </a:r>
            <a:r>
              <a:rPr lang="en-US" altLang="zh-TW" sz="2200" dirty="0">
                <a:latin typeface="微軟正黑體" panose="020B0604030504040204" pitchFamily="34" charset="-120"/>
                <a:ea typeface="微軟正黑體" panose="020B0604030504040204" pitchFamily="34" charset="-120"/>
              </a:rPr>
              <a:t>34% </a:t>
            </a:r>
            <a:r>
              <a:rPr lang="zh-TW" altLang="en-US" sz="2200" dirty="0">
                <a:latin typeface="微軟正黑體" panose="020B0604030504040204" pitchFamily="34" charset="-120"/>
                <a:ea typeface="微軟正黑體" panose="020B0604030504040204" pitchFamily="34" charset="-120"/>
              </a:rPr>
              <a:t>的參與者在主動探索條件下選擇。</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在排除了一些小彎路之後，我們用這兩條路線</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的簡化版來引導參與者在被動探索的情況下</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被動探索條件下的每個參與者被隨機分配到這兩條路線之一，約束條件是兩組之間的大小相等，並且每組中的男性和女性人數相等。然後要求每位參與者按照路線探索博物館並完成尋寶任務。被動探索條件下的所有參與者都按照這些指示成功完成了任務。</a:t>
            </a:r>
          </a:p>
        </p:txBody>
      </p:sp>
      <p:sp>
        <p:nvSpPr>
          <p:cNvPr id="3" name="矩形 2"/>
          <p:cNvSpPr/>
          <p:nvPr/>
        </p:nvSpPr>
        <p:spPr>
          <a:xfrm>
            <a:off x="7566957" y="5634807"/>
            <a:ext cx="3877985" cy="646331"/>
          </a:xfrm>
          <a:prstGeom prst="rect">
            <a:avLst/>
          </a:prstGeom>
        </p:spPr>
        <p:txBody>
          <a:bodyPr wrap="none">
            <a:spAutoFit/>
          </a:bodyPr>
          <a:lstStyle/>
          <a:p>
            <a:r>
              <a:rPr lang="zh-TW" altLang="en-US" dirty="0">
                <a:latin typeface="微軟正黑體" panose="020B0604030504040204" pitchFamily="34" charset="-120"/>
                <a:ea typeface="微軟正黑體" panose="020B0604030504040204" pitchFamily="34" charset="-120"/>
              </a:rPr>
              <a:t>圖 </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在被動探索條件下，</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向參與者呈現了尋寶任務的兩條路線</a:t>
            </a:r>
          </a:p>
        </p:txBody>
      </p:sp>
      <p:pic>
        <p:nvPicPr>
          <p:cNvPr id="4098" name="Picture 2" descr="圖 4">
            <a:extLst>
              <a:ext uri="{FF2B5EF4-FFF2-40B4-BE49-F238E27FC236}">
                <a16:creationId xmlns:a16="http://schemas.microsoft.com/office/drawing/2014/main" id="{16B0F3F9-053B-4AB4-AB35-5306DA0BDF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7324" y="1791855"/>
            <a:ext cx="3868456" cy="3706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841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0"/>
            <a:ext cx="12213800" cy="827314"/>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5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12</a:t>
            </a:fld>
            <a:endParaRPr lang="zh-TW" altLang="en-US"/>
          </a:p>
        </p:txBody>
      </p:sp>
      <p:sp>
        <p:nvSpPr>
          <p:cNvPr id="4" name="矩形 3"/>
          <p:cNvSpPr/>
          <p:nvPr/>
        </p:nvSpPr>
        <p:spPr>
          <a:xfrm>
            <a:off x="304513" y="0"/>
            <a:ext cx="11222469" cy="6370975"/>
          </a:xfrm>
          <a:prstGeom prst="rect">
            <a:avLst/>
          </a:prstGeom>
        </p:spPr>
        <p:txBody>
          <a:bodyPr wrap="square">
            <a:spAutoFit/>
          </a:bodyPr>
          <a:lstStyle/>
          <a:p>
            <a:pPr>
              <a:lnSpc>
                <a:spcPct val="150000"/>
              </a:lnSpc>
            </a:pPr>
            <a:r>
              <a:rPr lang="zh-TW" altLang="en-US" sz="2800" b="1" dirty="0">
                <a:latin typeface="微軟正黑體" panose="020B0604030504040204" pitchFamily="34" charset="-120"/>
                <a:ea typeface="微軟正黑體" panose="020B0604030504040204" pitchFamily="34" charset="-120"/>
              </a:rPr>
              <a:t>程序</a:t>
            </a:r>
            <a:endParaRPr lang="en-US" altLang="zh-TW" sz="2800" b="1" dirty="0">
              <a:latin typeface="微軟正黑體" panose="020B0604030504040204" pitchFamily="34" charset="-120"/>
              <a:ea typeface="微軟正黑體" panose="020B0604030504040204" pitchFamily="34" charset="-120"/>
            </a:endParaRPr>
          </a:p>
          <a:p>
            <a:pPr>
              <a:lnSpc>
                <a:spcPct val="150000"/>
              </a:lnSpc>
            </a:pPr>
            <a:endParaRPr lang="zh-TW" altLang="en-US" sz="1600" b="1"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到達實驗室並簽署知情同意書後，參與者被要求記錄他們感到緊張、害怕和害怕的程度進行評分，採用李克特</a:t>
            </a:r>
            <a:r>
              <a:rPr lang="en-US" altLang="zh-TW" sz="2400" dirty="0">
                <a:latin typeface="微軟正黑體" panose="020B0604030504040204" pitchFamily="34" charset="-120"/>
                <a:ea typeface="微軟正黑體" panose="020B0604030504040204" pitchFamily="34" charset="-120"/>
              </a:rPr>
              <a:t>5 </a:t>
            </a:r>
            <a:r>
              <a:rPr lang="zh-TW" altLang="en-US" sz="2400" dirty="0">
                <a:latin typeface="微軟正黑體" panose="020B0604030504040204" pitchFamily="34" charset="-120"/>
                <a:ea typeface="微軟正黑體" panose="020B0604030504040204" pitchFamily="34" charset="-120"/>
              </a:rPr>
              <a:t>點量表</a:t>
            </a:r>
            <a:r>
              <a:rPr lang="en-US" altLang="zh-TW" sz="2400" dirty="0">
                <a:latin typeface="微軟正黑體" panose="020B0604030504040204" pitchFamily="34" charset="-120"/>
                <a:ea typeface="微軟正黑體" panose="020B0604030504040204" pitchFamily="34" charset="-120"/>
              </a:rPr>
              <a:t>( Li, Chen, &amp; Ni, 2013 )</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接下來，參與者被指示參加培訓課程。</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b="1" u="sng" dirty="0">
                <a:latin typeface="微軟正黑體" panose="020B0604030504040204" pitchFamily="34" charset="-120"/>
                <a:ea typeface="微軟正黑體" panose="020B0604030504040204" pitchFamily="34" charset="-120"/>
              </a:rPr>
              <a:t>主要實驗</a:t>
            </a:r>
            <a:r>
              <a:rPr lang="en-US" altLang="zh-TW" sz="2400" b="1"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主動探索條件，</a:t>
            </a:r>
            <a:r>
              <a:rPr lang="zh-TW" altLang="en-US" sz="2000" dirty="0">
                <a:latin typeface="微軟正黑體" panose="020B0604030504040204" pitchFamily="34" charset="-120"/>
                <a:ea typeface="微軟正黑體" panose="020B0604030504040204" pitchFamily="34" charset="-120"/>
              </a:rPr>
              <a:t>參與者被要求在自己喜歡的方向自由探索博物館，找到藏在盒子裡的五把寶藏鑰匙（圖</a:t>
            </a: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中的紅色方塊表示），然後找到一個“寶藏點” （由圖 </a:t>
            </a:r>
            <a:r>
              <a:rPr lang="en-US" altLang="zh-TW" sz="2000" dirty="0">
                <a:latin typeface="微軟正黑體" panose="020B0604030504040204" pitchFamily="34" charset="-120"/>
                <a:ea typeface="微軟正黑體" panose="020B0604030504040204" pitchFamily="34" charset="-120"/>
              </a:rPr>
              <a:t>2 </a:t>
            </a:r>
            <a:r>
              <a:rPr lang="zh-TW" altLang="en-US" sz="2000" dirty="0">
                <a:latin typeface="微軟正黑體" panose="020B0604030504040204" pitchFamily="34" charset="-120"/>
                <a:ea typeface="微軟正黑體" panose="020B0604030504040204" pitchFamily="34" charset="-120"/>
              </a:rPr>
              <a:t>中的黃色五角星表示</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使用這些鑰匙取回寶藏</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相比之下，被動探索條件下，</a:t>
            </a:r>
            <a:r>
              <a:rPr lang="zh-TW" altLang="en-US" sz="2000" dirty="0">
                <a:latin typeface="微軟正黑體" panose="020B0604030504040204" pitchFamily="34" charset="-120"/>
                <a:ea typeface="微軟正黑體" panose="020B0604030504040204" pitchFamily="34" charset="-120"/>
              </a:rPr>
              <a:t>參與者被引導按照預先確定的路線，通過展示在地板上的一些白色箭頭來展示，經過每個寶藏關鍵位置，然後是寶藏點。</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主動和被動探索條件下的參與者都能夠通過操縱桿控制自己在</a:t>
            </a:r>
            <a:r>
              <a:rPr lang="en-US" altLang="zh-TW" sz="2400" dirty="0">
                <a:latin typeface="微軟正黑體" panose="020B0604030504040204" pitchFamily="34" charset="-120"/>
                <a:ea typeface="微軟正黑體" panose="020B0604030504040204" pitchFamily="34" charset="-120"/>
              </a:rPr>
              <a:t>IVE</a:t>
            </a:r>
            <a:r>
              <a:rPr lang="zh-TW" altLang="en-US" sz="2400" dirty="0">
                <a:latin typeface="微軟正黑體" panose="020B0604030504040204" pitchFamily="34" charset="-120"/>
                <a:ea typeface="微軟正黑體" panose="020B0604030504040204" pitchFamily="34" charset="-120"/>
              </a:rPr>
              <a:t>中的行動，而只有主動探索條件下的參與者才有機會做出路線決定。</a:t>
            </a:r>
          </a:p>
        </p:txBody>
      </p:sp>
    </p:spTree>
    <p:extLst>
      <p:ext uri="{BB962C8B-B14F-4D97-AF65-F5344CB8AC3E}">
        <p14:creationId xmlns:p14="http://schemas.microsoft.com/office/powerpoint/2010/main" val="1365413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0"/>
            <a:ext cx="12213800" cy="827314"/>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13</a:t>
            </a:fld>
            <a:endParaRPr lang="zh-TW" altLang="en-US"/>
          </a:p>
        </p:txBody>
      </p:sp>
      <p:sp>
        <p:nvSpPr>
          <p:cNvPr id="4" name="矩形 3"/>
          <p:cNvSpPr/>
          <p:nvPr/>
        </p:nvSpPr>
        <p:spPr>
          <a:xfrm>
            <a:off x="441538" y="139707"/>
            <a:ext cx="11287124" cy="4967514"/>
          </a:xfrm>
          <a:prstGeom prst="rect">
            <a:avLst/>
          </a:prstGeom>
        </p:spPr>
        <p:txBody>
          <a:bodyPr wrap="square">
            <a:spAutoFit/>
          </a:bodyPr>
          <a:lstStyle/>
          <a:p>
            <a:pPr>
              <a:lnSpc>
                <a:spcPct val="120000"/>
              </a:lnSpc>
            </a:pPr>
            <a:r>
              <a:rPr lang="zh-TW" altLang="en-US" sz="3200" b="1" dirty="0">
                <a:latin typeface="微軟正黑體" panose="020B0604030504040204" pitchFamily="34" charset="-120"/>
                <a:ea typeface="微軟正黑體" panose="020B0604030504040204" pitchFamily="34" charset="-120"/>
              </a:rPr>
              <a:t>程序</a:t>
            </a:r>
            <a:endParaRPr lang="en-US" altLang="zh-TW" sz="3200" b="1" dirty="0">
              <a:latin typeface="微軟正黑體" panose="020B0604030504040204" pitchFamily="34" charset="-120"/>
              <a:ea typeface="微軟正黑體" panose="020B0604030504040204" pitchFamily="34" charset="-120"/>
            </a:endParaRPr>
          </a:p>
          <a:p>
            <a:pPr>
              <a:lnSpc>
                <a:spcPct val="120000"/>
              </a:lnSpc>
            </a:pPr>
            <a:endParaRPr lang="zh-TW" altLang="en-US" sz="1600" b="1" dirty="0">
              <a:latin typeface="微軟正黑體" panose="020B0604030504040204" pitchFamily="34" charset="-120"/>
              <a:ea typeface="微軟正黑體" panose="020B0604030504040204" pitchFamily="34" charset="-120"/>
            </a:endParaRPr>
          </a:p>
          <a:p>
            <a:pPr>
              <a:lnSpc>
                <a:spcPct val="120000"/>
              </a:lnSpc>
            </a:pPr>
            <a:r>
              <a:rPr lang="zh-TW" altLang="en-US" sz="2400" dirty="0">
                <a:latin typeface="微軟正黑體" panose="020B0604030504040204" pitchFamily="34" charset="-120"/>
                <a:ea typeface="微軟正黑體" panose="020B0604030504040204" pitchFamily="34" charset="-120"/>
              </a:rPr>
              <a:t>當參與者到達寶藏點時，“你找到了寶物，請盡快離開博物館”的指示牌子出現在他們的視線中。</a:t>
            </a:r>
            <a:endParaRPr lang="en-US" altLang="zh-TW" sz="2400" dirty="0">
              <a:latin typeface="微軟正黑體" panose="020B0604030504040204" pitchFamily="34" charset="-120"/>
              <a:ea typeface="微軟正黑體" panose="020B0604030504040204" pitchFamily="34" charset="-120"/>
            </a:endParaRPr>
          </a:p>
          <a:p>
            <a:pPr>
              <a:lnSpc>
                <a:spcPct val="120000"/>
              </a:lnSpc>
            </a:pPr>
            <a:endParaRPr lang="en-US" altLang="zh-TW" sz="2400" dirty="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如果在</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火災緊急情況下，虛火和煙霧也會同時爆發</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而在</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控制條件下沒有出現火災或煙霧</a:t>
            </a:r>
            <a:endParaRPr lang="en-US" altLang="zh-TW" sz="2400"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Ø"/>
            </a:pPr>
            <a:endParaRPr lang="en-US" altLang="zh-TW" sz="2400" dirty="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在整個主要實驗過程中，還記錄了參與者的尋路行為測量，包括他們在尋寶任務和出口任務中的行駛距離和行駛時間。</a:t>
            </a:r>
          </a:p>
          <a:p>
            <a:pPr>
              <a:lnSpc>
                <a:spcPct val="120000"/>
              </a:lnSpc>
            </a:pP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92194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0"/>
            <a:ext cx="12213800" cy="827314"/>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14</a:t>
            </a:fld>
            <a:endParaRPr lang="zh-TW" altLang="en-US"/>
          </a:p>
        </p:txBody>
      </p:sp>
      <p:sp>
        <p:nvSpPr>
          <p:cNvPr id="4" name="矩形 3"/>
          <p:cNvSpPr/>
          <p:nvPr/>
        </p:nvSpPr>
        <p:spPr>
          <a:xfrm>
            <a:off x="295277" y="147813"/>
            <a:ext cx="11287124" cy="6223242"/>
          </a:xfrm>
          <a:prstGeom prst="rect">
            <a:avLst/>
          </a:prstGeom>
        </p:spPr>
        <p:txBody>
          <a:bodyPr wrap="square">
            <a:spAutoFit/>
          </a:bodyPr>
          <a:lstStyle/>
          <a:p>
            <a:pPr>
              <a:lnSpc>
                <a:spcPct val="120000"/>
              </a:lnSpc>
            </a:pPr>
            <a:r>
              <a:rPr lang="zh-TW" altLang="en-US" sz="2800" b="1" dirty="0">
                <a:latin typeface="微軟正黑體" panose="020B0604030504040204" pitchFamily="34" charset="-120"/>
                <a:ea typeface="微軟正黑體" panose="020B0604030504040204" pitchFamily="34" charset="-120"/>
              </a:rPr>
              <a:t>程序</a:t>
            </a:r>
            <a:endParaRPr lang="en-US" altLang="zh-TW" sz="2800" b="1" dirty="0">
              <a:latin typeface="微軟正黑體" panose="020B0604030504040204" pitchFamily="34" charset="-120"/>
              <a:ea typeface="微軟正黑體" panose="020B0604030504040204" pitchFamily="34" charset="-120"/>
            </a:endParaRPr>
          </a:p>
          <a:p>
            <a:pPr>
              <a:lnSpc>
                <a:spcPct val="120000"/>
              </a:lnSpc>
            </a:pPr>
            <a:endParaRPr lang="zh-TW" altLang="en-US" sz="1600" b="1" dirty="0">
              <a:latin typeface="微軟正黑體" panose="020B0604030504040204" pitchFamily="34" charset="-120"/>
              <a:ea typeface="微軟正黑體" panose="020B0604030504040204" pitchFamily="34" charset="-120"/>
            </a:endParaRPr>
          </a:p>
          <a:p>
            <a:pPr>
              <a:lnSpc>
                <a:spcPct val="120000"/>
              </a:lnSpc>
            </a:pPr>
            <a:endParaRPr lang="zh-TW" altLang="en-US" sz="2400"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r>
              <a:rPr lang="zh-TW" altLang="en-US" sz="2400" dirty="0">
                <a:latin typeface="微軟正黑體" panose="020B0604030504040204" pitchFamily="34" charset="-120"/>
                <a:ea typeface="微軟正黑體" panose="020B0604030504040204" pitchFamily="34" charset="-120"/>
              </a:rPr>
              <a:t>主要實驗結束後，參與者再次被要求以 </a:t>
            </a:r>
            <a:r>
              <a:rPr lang="en-US" altLang="zh-TW" sz="2400" dirty="0">
                <a:latin typeface="微軟正黑體" panose="020B0604030504040204" pitchFamily="34" charset="-120"/>
                <a:ea typeface="微軟正黑體" panose="020B0604030504040204" pitchFamily="34" charset="-120"/>
              </a:rPr>
              <a:t>5 </a:t>
            </a:r>
            <a:r>
              <a:rPr lang="zh-TW" altLang="en-US" sz="2400" dirty="0">
                <a:latin typeface="微軟正黑體" panose="020B0604030504040204" pitchFamily="34" charset="-120"/>
                <a:ea typeface="微軟正黑體" panose="020B0604030504040204" pitchFamily="34" charset="-120"/>
              </a:rPr>
              <a:t>分制對他們感到緊張、害怕和害怕的程度進行評分</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r>
              <a:rPr lang="zh-TW" altLang="en-US" sz="2400" dirty="0">
                <a:latin typeface="微軟正黑體" panose="020B0604030504040204" pitchFamily="34" charset="-120"/>
                <a:ea typeface="微軟正黑體" panose="020B0604030504040204" pitchFamily="34" charset="-120"/>
              </a:rPr>
              <a:t>然後要求他們估計他們在尋寶上花費的時間和疏散</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r>
              <a:rPr lang="zh-TW" altLang="en-US" sz="2400" dirty="0">
                <a:latin typeface="微軟正黑體" panose="020B0604030504040204" pitchFamily="34" charset="-120"/>
                <a:ea typeface="微軟正黑體" panose="020B0604030504040204" pitchFamily="34" charset="-120"/>
              </a:rPr>
              <a:t>然後，他們被要求以 </a:t>
            </a:r>
            <a:r>
              <a:rPr lang="en-US" altLang="zh-TW" sz="2400" dirty="0">
                <a:latin typeface="微軟正黑體" panose="020B0604030504040204" pitchFamily="34" charset="-120"/>
                <a:ea typeface="微軟正黑體" panose="020B0604030504040204" pitchFamily="34" charset="-120"/>
              </a:rPr>
              <a:t>5 </a:t>
            </a:r>
            <a:r>
              <a:rPr lang="zh-TW" altLang="en-US" sz="2400" dirty="0">
                <a:latin typeface="微軟正黑體" panose="020B0604030504040204" pitchFamily="34" charset="-120"/>
                <a:ea typeface="微軟正黑體" panose="020B0604030504040204" pitchFamily="34" charset="-120"/>
              </a:rPr>
              <a:t>分制回答以下問題：</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endParaRPr lang="en-US" altLang="zh-TW" sz="1600" dirty="0">
              <a:latin typeface="微軟正黑體" panose="020B0604030504040204" pitchFamily="34" charset="-120"/>
              <a:ea typeface="微軟正黑體" panose="020B0604030504040204" pitchFamily="34" charset="-120"/>
            </a:endParaRPr>
          </a:p>
          <a:p>
            <a:pPr>
              <a:lnSpc>
                <a:spcPct val="120000"/>
              </a:lnSpc>
            </a:pPr>
            <a:r>
              <a:rPr lang="en-US" altLang="zh-TW" sz="2400" dirty="0">
                <a:latin typeface="微軟正黑體" panose="020B0604030504040204" pitchFamily="34" charset="-120"/>
                <a:ea typeface="微軟正黑體" panose="020B0604030504040204" pitchFamily="34" charset="-120"/>
              </a:rPr>
              <a:t>(1) </a:t>
            </a:r>
            <a:r>
              <a:rPr lang="zh-TW" altLang="en-US" sz="2400" dirty="0">
                <a:latin typeface="微軟正黑體" panose="020B0604030504040204" pitchFamily="34" charset="-120"/>
                <a:ea typeface="微軟正黑體" panose="020B0604030504040204" pitchFamily="34" charset="-120"/>
              </a:rPr>
              <a:t>對操縱操縱桿、尋找寶藏和撤離博物館的難度進行評分；</a:t>
            </a:r>
            <a:endParaRPr lang="en-US" altLang="zh-TW" sz="2400" dirty="0">
              <a:latin typeface="微軟正黑體" panose="020B0604030504040204" pitchFamily="34" charset="-120"/>
              <a:ea typeface="微軟正黑體" panose="020B0604030504040204" pitchFamily="34" charset="-120"/>
            </a:endParaRPr>
          </a:p>
          <a:p>
            <a:pPr>
              <a:lnSpc>
                <a:spcPct val="120000"/>
              </a:lnSpc>
            </a:pPr>
            <a:r>
              <a:rPr lang="en-US" altLang="zh-TW" sz="2400" dirty="0">
                <a:latin typeface="微軟正黑體" panose="020B0604030504040204" pitchFamily="34" charset="-120"/>
                <a:ea typeface="微軟正黑體" panose="020B0604030504040204" pitchFamily="34" charset="-120"/>
              </a:rPr>
              <a:t>(2) </a:t>
            </a:r>
            <a:r>
              <a:rPr lang="zh-TW" altLang="en-US" sz="2400" dirty="0">
                <a:latin typeface="微軟正黑體" panose="020B0604030504040204" pitchFamily="34" charset="-120"/>
                <a:ea typeface="微軟正黑體" panose="020B0604030504040204" pitchFamily="34" charset="-120"/>
              </a:rPr>
              <a:t>說明他們在主要實驗中感到暈眩的程度，以及他們每天玩電子遊戲的經驗；</a:t>
            </a:r>
            <a:endParaRPr lang="en-US" altLang="zh-TW" sz="2400" dirty="0">
              <a:latin typeface="微軟正黑體" panose="020B0604030504040204" pitchFamily="34" charset="-120"/>
              <a:ea typeface="微軟正黑體" panose="020B0604030504040204" pitchFamily="34" charset="-120"/>
            </a:endParaRPr>
          </a:p>
          <a:p>
            <a:pPr>
              <a:lnSpc>
                <a:spcPct val="120000"/>
              </a:lnSpc>
            </a:pPr>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評價主體實驗階段呈現的虛擬博物館的生動程度，以及他們對本</a:t>
            </a:r>
            <a:r>
              <a:rPr lang="en-US" altLang="zh-TW" sz="2400" dirty="0">
                <a:latin typeface="微軟正黑體" panose="020B0604030504040204" pitchFamily="34" charset="-120"/>
                <a:ea typeface="微軟正黑體" panose="020B0604030504040204" pitchFamily="34" charset="-120"/>
              </a:rPr>
              <a:t>IVE</a:t>
            </a:r>
            <a:r>
              <a:rPr lang="zh-TW" altLang="en-US" sz="2400" dirty="0">
                <a:latin typeface="微軟正黑體" panose="020B0604030504040204" pitchFamily="34" charset="-120"/>
                <a:ea typeface="微軟正黑體" panose="020B0604030504040204" pitchFamily="34" charset="-120"/>
              </a:rPr>
              <a:t>的熟悉程度。</a:t>
            </a:r>
            <a:endParaRPr lang="en-US" altLang="zh-TW" sz="2400" dirty="0">
              <a:latin typeface="微軟正黑體" panose="020B0604030504040204" pitchFamily="34" charset="-120"/>
              <a:ea typeface="微軟正黑體" panose="020B0604030504040204" pitchFamily="34" charset="-120"/>
            </a:endParaRPr>
          </a:p>
          <a:p>
            <a:pPr>
              <a:lnSpc>
                <a:spcPct val="120000"/>
              </a:lnSpc>
            </a:pPr>
            <a:r>
              <a:rPr lang="zh-TW" altLang="en-US" sz="2400" dirty="0">
                <a:latin typeface="微軟正黑體" panose="020B0604030504040204" pitchFamily="34" charset="-120"/>
                <a:ea typeface="微軟正黑體" panose="020B0604030504040204" pitchFamily="34" charset="-120"/>
              </a:rPr>
              <a:t>最後，參與者被要求對聖巴巴拉方向感量表（</a:t>
            </a:r>
            <a:r>
              <a:rPr lang="en-US" altLang="zh-TW" sz="2400" dirty="0">
                <a:latin typeface="微軟正黑體" panose="020B0604030504040204" pitchFamily="34" charset="-120"/>
                <a:ea typeface="微軟正黑體" panose="020B0604030504040204" pitchFamily="34" charset="-120"/>
              </a:rPr>
              <a:t>Santa Barbara Sense of Direction Scale</a:t>
            </a:r>
            <a:r>
              <a:rPr lang="zh-TW" altLang="en-US" sz="2400" dirty="0">
                <a:latin typeface="微軟正黑體" panose="020B0604030504040204" pitchFamily="34" charset="-120"/>
                <a:ea typeface="微軟正黑體" panose="020B0604030504040204" pitchFamily="34" charset="-120"/>
              </a:rPr>
              <a:t>）做出反應</a:t>
            </a:r>
            <a:r>
              <a:rPr lang="en-US" altLang="zh-TW"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Hegarty</a:t>
            </a:r>
            <a:r>
              <a:rPr lang="en-US" altLang="zh-TW" sz="2400" dirty="0">
                <a:latin typeface="微軟正黑體" panose="020B0604030504040204" pitchFamily="34" charset="-120"/>
                <a:ea typeface="微軟正黑體" panose="020B0604030504040204" pitchFamily="34" charset="-120"/>
              </a:rPr>
              <a:t>, Richardson, Montello, Lovelace, &amp; </a:t>
            </a:r>
            <a:r>
              <a:rPr lang="en-US" altLang="zh-TW" sz="2400" dirty="0" err="1">
                <a:latin typeface="微軟正黑體" panose="020B0604030504040204" pitchFamily="34" charset="-120"/>
                <a:ea typeface="微軟正黑體" panose="020B0604030504040204" pitchFamily="34" charset="-120"/>
              </a:rPr>
              <a:t>Subbiah</a:t>
            </a:r>
            <a:r>
              <a:rPr lang="en-US" altLang="zh-TW" sz="2400" dirty="0">
                <a:latin typeface="微軟正黑體" panose="020B0604030504040204" pitchFamily="34" charset="-120"/>
                <a:ea typeface="微軟正黑體" panose="020B0604030504040204" pitchFamily="34" charset="-120"/>
              </a:rPr>
              <a:t>, 2002)</a:t>
            </a:r>
            <a:r>
              <a:rPr lang="zh-TW" altLang="en-US" sz="2400" dirty="0">
                <a:latin typeface="微軟正黑體" panose="020B0604030504040204" pitchFamily="34" charset="-120"/>
                <a:ea typeface="微軟正黑體" panose="020B0604030504040204" pitchFamily="34" charset="-120"/>
              </a:rPr>
              <a:t>，以及尋路焦慮量表</a:t>
            </a:r>
            <a:r>
              <a:rPr lang="en-US" altLang="zh-TW" sz="2400" dirty="0">
                <a:latin typeface="微軟正黑體" panose="020B0604030504040204" pitchFamily="34" charset="-120"/>
                <a:ea typeface="微軟正黑體" panose="020B0604030504040204" pitchFamily="34" charset="-120"/>
              </a:rPr>
              <a:t>(Lawton, 1994)</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271955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24793" y="0"/>
            <a:ext cx="6489190" cy="939042"/>
          </a:xfrm>
        </p:spPr>
        <p:txBody>
          <a:bodyPr>
            <a:normAutofit/>
          </a:bodyPr>
          <a:lstStyle/>
          <a:p>
            <a:r>
              <a:rPr lang="en-US" altLang="zh-TW" sz="4400" b="1" dirty="0">
                <a:latin typeface="微軟正黑體" panose="020B0604030504040204" pitchFamily="34" charset="-120"/>
                <a:ea typeface="微軟正黑體" panose="020B0604030504040204" pitchFamily="34" charset="-120"/>
              </a:rPr>
              <a:t>Results</a:t>
            </a:r>
            <a:r>
              <a:rPr lang="zh-TW" altLang="en-US" sz="4400" b="1" dirty="0">
                <a:latin typeface="微軟正黑體" panose="020B0604030504040204" pitchFamily="34" charset="-120"/>
                <a:ea typeface="微軟正黑體" panose="020B0604030504040204" pitchFamily="34" charset="-120"/>
              </a:rPr>
              <a:t>  </a:t>
            </a:r>
            <a:r>
              <a:rPr lang="zh-TW" altLang="en-US" sz="2800" dirty="0">
                <a:latin typeface="微軟正黑體" panose="020B0604030504040204" pitchFamily="34" charset="-120"/>
                <a:ea typeface="微軟正黑體" panose="020B0604030504040204" pitchFamily="34" charset="-120"/>
              </a:rPr>
              <a:t>尋路行為測量</a:t>
            </a:r>
            <a:endParaRPr lang="zh-TW" altLang="en-US" sz="28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637944" y="1090878"/>
            <a:ext cx="11071976" cy="1829282"/>
          </a:xfrm>
        </p:spPr>
        <p:txBody>
          <a:bodyPr>
            <a:noAutofit/>
          </a:bodyPr>
          <a:lstStyle/>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在本研究中，我們總共使用了四種措施來評估參與者的尋路表現，包括他們在尋寶任務和出口任務中的旅行距離（以米為單位）和旅行時間（以秒為單位）</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首先，我們對尋寶任務的旅行距離和旅行時間進行了</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（探索模式：主動或被動）</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（實驗條件：火災應急或控制組）參與者之間的方差分析。</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15</a:t>
            </a:fld>
            <a:endParaRPr lang="zh-TW" altLang="en-US">
              <a:solidFill>
                <a:prstClr val="black">
                  <a:tint val="75000"/>
                </a:prstClr>
              </a:solidFill>
            </a:endParaRPr>
          </a:p>
        </p:txBody>
      </p:sp>
      <p:pic>
        <p:nvPicPr>
          <p:cNvPr id="4" name="圖片 3"/>
          <p:cNvPicPr>
            <a:picLocks noChangeAspect="1"/>
          </p:cNvPicPr>
          <p:nvPr/>
        </p:nvPicPr>
        <p:blipFill>
          <a:blip r:embed="rId3"/>
          <a:stretch>
            <a:fillRect/>
          </a:stretch>
        </p:blipFill>
        <p:spPr>
          <a:xfrm>
            <a:off x="525976" y="4070318"/>
            <a:ext cx="8160403" cy="2149507"/>
          </a:xfrm>
          <a:prstGeom prst="rect">
            <a:avLst/>
          </a:prstGeom>
        </p:spPr>
      </p:pic>
      <p:sp>
        <p:nvSpPr>
          <p:cNvPr id="5" name="矩形 4"/>
          <p:cNvSpPr/>
          <p:nvPr/>
        </p:nvSpPr>
        <p:spPr>
          <a:xfrm>
            <a:off x="9045040" y="4706551"/>
            <a:ext cx="3040224" cy="1323439"/>
          </a:xfrm>
          <a:prstGeom prst="rect">
            <a:avLst/>
          </a:prstGeom>
        </p:spPr>
        <p:txBody>
          <a:bodyPr wrap="square">
            <a:spAutoFit/>
          </a:bodyPr>
          <a:lstStyle/>
          <a:p>
            <a:r>
              <a:rPr lang="zh-TW" altLang="en-US" sz="2000" dirty="0">
                <a:latin typeface="微軟正黑體" panose="020B0604030504040204" pitchFamily="34" charset="-120"/>
                <a:ea typeface="微軟正黑體" panose="020B0604030504040204" pitchFamily="34" charset="-120"/>
              </a:rPr>
              <a:t>圖 </a:t>
            </a:r>
            <a:r>
              <a:rPr lang="en-US" altLang="zh-TW" sz="2000" dirty="0">
                <a:latin typeface="微軟正黑體" panose="020B0604030504040204" pitchFamily="34" charset="-120"/>
                <a:ea typeface="微軟正黑體" panose="020B0604030504040204" pitchFamily="34" charset="-120"/>
              </a:rPr>
              <a:t>5.</a:t>
            </a:r>
            <a:r>
              <a:rPr lang="zh-TW" altLang="en-US" sz="2000" dirty="0">
                <a:latin typeface="微軟正黑體" panose="020B0604030504040204" pitchFamily="34" charset="-120"/>
                <a:ea typeface="微軟正黑體" panose="020B0604030504040204" pitchFamily="34" charset="-120"/>
              </a:rPr>
              <a:t>不同探索方式的旅行距離和旅行時間的均值。誤差線表示標準差。∗∗∗ </a:t>
            </a:r>
            <a:r>
              <a:rPr lang="en-US" altLang="zh-TW" sz="2000" dirty="0">
                <a:latin typeface="微軟正黑體" panose="020B0604030504040204" pitchFamily="34" charset="-120"/>
                <a:ea typeface="微軟正黑體" panose="020B0604030504040204" pitchFamily="34" charset="-120"/>
              </a:rPr>
              <a:t>p &lt; 0.01</a:t>
            </a:r>
            <a:endParaRPr lang="zh-TW" altLang="en-US" sz="2000" dirty="0">
              <a:latin typeface="微軟正黑體" panose="020B0604030504040204" pitchFamily="34" charset="-120"/>
              <a:ea typeface="微軟正黑體" panose="020B0604030504040204" pitchFamily="34" charset="-120"/>
            </a:endParaRPr>
          </a:p>
        </p:txBody>
      </p:sp>
      <p:sp>
        <p:nvSpPr>
          <p:cNvPr id="8" name="矩形 7"/>
          <p:cNvSpPr/>
          <p:nvPr/>
        </p:nvSpPr>
        <p:spPr>
          <a:xfrm>
            <a:off x="1366982" y="4375233"/>
            <a:ext cx="572654" cy="16547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3024909" y="4317692"/>
            <a:ext cx="572654" cy="16547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7199745" y="4317692"/>
            <a:ext cx="572654" cy="16547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5503209" y="4317692"/>
            <a:ext cx="572654" cy="16547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956755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16</a:t>
            </a:fld>
            <a:endParaRPr lang="zh-TW" altLang="en-US"/>
          </a:p>
        </p:txBody>
      </p:sp>
      <p:sp>
        <p:nvSpPr>
          <p:cNvPr id="4" name="矩形 3"/>
          <p:cNvSpPr/>
          <p:nvPr/>
        </p:nvSpPr>
        <p:spPr>
          <a:xfrm>
            <a:off x="450056" y="940941"/>
            <a:ext cx="11291888" cy="4154984"/>
          </a:xfrm>
          <a:prstGeom prst="rect">
            <a:avLst/>
          </a:prstGeom>
        </p:spPr>
        <p:txBody>
          <a:bodyPr wrap="square">
            <a:spAutoFit/>
          </a:bodyPr>
          <a:lstStyle/>
          <a:p>
            <a:pPr marL="342900" indent="-342900">
              <a:lnSpc>
                <a:spcPct val="150000"/>
              </a:lnSpc>
              <a:buFont typeface="Wingdings" panose="05000000000000000000" pitchFamily="2" charset="2"/>
              <a:buChar char="Ø"/>
            </a:pPr>
            <a:r>
              <a:rPr lang="zh-TW" altLang="en-US" sz="2800" b="1" dirty="0">
                <a:latin typeface="微軟正黑體" panose="020B0604030504040204" pitchFamily="34" charset="-120"/>
                <a:ea typeface="微軟正黑體" panose="020B0604030504040204" pitchFamily="34" charset="-120"/>
              </a:rPr>
              <a:t>探索模式對距離</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時間有顯著影響</a:t>
            </a:r>
            <a:endParaRPr lang="en-US" altLang="zh-TW" sz="2800" b="1"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結果顯示探索模式對距離有顯著影響，</a:t>
            </a:r>
            <a:r>
              <a:rPr lang="en-US" altLang="zh-TW" sz="2400" dirty="0">
                <a:latin typeface="微軟正黑體" panose="020B0604030504040204" pitchFamily="34" charset="-120"/>
                <a:ea typeface="微軟正黑體" panose="020B0604030504040204" pitchFamily="34" charset="-120"/>
              </a:rPr>
              <a:t>F (1, 60) = 25.63, p  &lt; 0.001, Ƞ p 2  = 0.30</a:t>
            </a:r>
            <a:r>
              <a:rPr lang="zh-TW" altLang="en-US" sz="2400" dirty="0">
                <a:latin typeface="微軟正黑體" panose="020B0604030504040204" pitchFamily="34" charset="-120"/>
                <a:ea typeface="微軟正黑體" panose="020B0604030504040204" pitchFamily="34" charset="-120"/>
              </a:rPr>
              <a:t>，對離開時間有顯著影響，</a:t>
            </a:r>
            <a:r>
              <a:rPr lang="en-US" altLang="zh-TW" sz="2400" dirty="0">
                <a:latin typeface="微軟正黑體" panose="020B0604030504040204" pitchFamily="34" charset="-120"/>
                <a:ea typeface="微軟正黑體" panose="020B0604030504040204" pitchFamily="34" charset="-120"/>
              </a:rPr>
              <a:t>F (1, 60) = 18.42, p  &lt; 0.001,   Ƞ p 2 = 0.24</a:t>
            </a:r>
            <a:r>
              <a:rPr lang="zh-TW" altLang="en-US" sz="2400" dirty="0">
                <a:latin typeface="微軟正黑體" panose="020B0604030504040204" pitchFamily="34" charset="-120"/>
                <a:ea typeface="微軟正黑體" panose="020B0604030504040204" pitchFamily="34" charset="-120"/>
              </a:rPr>
              <a:t>。</a:t>
            </a:r>
          </a:p>
          <a:p>
            <a:pPr>
              <a:lnSpc>
                <a:spcPct val="150000"/>
              </a:lnSpc>
            </a:pPr>
            <a:endParaRPr lang="en-US" altLang="zh-TW" sz="2400" b="1"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800" b="1" dirty="0">
                <a:latin typeface="微軟正黑體" panose="020B0604030504040204" pitchFamily="34" charset="-120"/>
                <a:ea typeface="微軟正黑體" panose="020B0604030504040204" pitchFamily="34" charset="-120"/>
              </a:rPr>
              <a:t>主動探索條件距離更長</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花費的時間更多</a:t>
            </a:r>
            <a:endParaRPr lang="en-US" altLang="zh-TW" sz="2800" b="1"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這些結果表明，與被動探索條件下的參與者相比，主動探索條件下的參與者旅行的距離更長（</a:t>
            </a:r>
            <a:r>
              <a:rPr lang="en-US" altLang="zh-TW" sz="2400" dirty="0">
                <a:latin typeface="微軟正黑體" panose="020B0604030504040204" pitchFamily="34" charset="-120"/>
                <a:ea typeface="微軟正黑體" panose="020B0604030504040204" pitchFamily="34" charset="-120"/>
              </a:rPr>
              <a:t>116 m vs. 77 m</a:t>
            </a:r>
            <a:r>
              <a:rPr lang="zh-TW" altLang="en-US" sz="2400" dirty="0">
                <a:latin typeface="微軟正黑體" panose="020B0604030504040204" pitchFamily="34" charset="-120"/>
                <a:ea typeface="微軟正黑體" panose="020B0604030504040204" pitchFamily="34" charset="-120"/>
              </a:rPr>
              <a:t>），花費的時間更多（</a:t>
            </a:r>
            <a:r>
              <a:rPr lang="en-US" altLang="zh-TW" sz="2400" dirty="0">
                <a:latin typeface="微軟正黑體" panose="020B0604030504040204" pitchFamily="34" charset="-120"/>
                <a:ea typeface="微軟正黑體" panose="020B0604030504040204" pitchFamily="34" charset="-120"/>
              </a:rPr>
              <a:t>155 s vs. 109 s</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69965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5" name="副標題 2"/>
          <p:cNvSpPr txBox="1">
            <a:spLocks/>
          </p:cNvSpPr>
          <p:nvPr/>
        </p:nvSpPr>
        <p:spPr>
          <a:xfrm>
            <a:off x="-21800" y="5979413"/>
            <a:ext cx="12213800" cy="878587"/>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矩形 5"/>
          <p:cNvSpPr/>
          <p:nvPr/>
        </p:nvSpPr>
        <p:spPr>
          <a:xfrm>
            <a:off x="2554042" y="4830177"/>
            <a:ext cx="7506269" cy="830997"/>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圖 </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不同環境條件下的巡尋路距離和時間的均值。誤差線表示標準誤差。∗∗ </a:t>
            </a:r>
            <a:r>
              <a:rPr lang="en-US" altLang="zh-TW" sz="2400" dirty="0">
                <a:latin typeface="微軟正黑體" panose="020B0604030504040204" pitchFamily="34" charset="-120"/>
                <a:ea typeface="微軟正黑體" panose="020B0604030504040204" pitchFamily="34" charset="-120"/>
              </a:rPr>
              <a:t>p &lt; 0.05</a:t>
            </a:r>
            <a:r>
              <a:rPr lang="zh-TW" altLang="en-US" sz="2400" dirty="0">
                <a:latin typeface="微軟正黑體" panose="020B0604030504040204" pitchFamily="34" charset="-120"/>
                <a:ea typeface="微軟正黑體" panose="020B0604030504040204" pitchFamily="34" charset="-120"/>
              </a:rPr>
              <a:t>。</a:t>
            </a:r>
          </a:p>
        </p:txBody>
      </p:sp>
      <p:pic>
        <p:nvPicPr>
          <p:cNvPr id="1026" name="Picture 2" descr="圖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948" y="1640734"/>
            <a:ext cx="10396304" cy="2689839"/>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9162473" y="2743200"/>
            <a:ext cx="2022762" cy="165563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753174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18</a:t>
            </a:fld>
            <a:endParaRPr lang="zh-TW" altLang="en-US"/>
          </a:p>
        </p:txBody>
      </p:sp>
      <p:sp>
        <p:nvSpPr>
          <p:cNvPr id="4" name="矩形 3"/>
          <p:cNvSpPr/>
          <p:nvPr/>
        </p:nvSpPr>
        <p:spPr>
          <a:xfrm>
            <a:off x="556243" y="189477"/>
            <a:ext cx="11361965" cy="6186309"/>
          </a:xfrm>
          <a:prstGeom prst="rect">
            <a:avLst/>
          </a:prstGeom>
        </p:spPr>
        <p:txBody>
          <a:bodyPr wrap="square">
            <a:spAutoFit/>
          </a:bodyPr>
          <a:lstStyle/>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探索模式</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實驗條件方差分析對出口任務的行程距離和行程時間顯示出探索模式對行程距離的顯著影響，</a:t>
            </a:r>
            <a:r>
              <a:rPr lang="en-US" altLang="zh-TW" sz="2400" dirty="0">
                <a:latin typeface="微軟正黑體" panose="020B0604030504040204" pitchFamily="34" charset="-120"/>
                <a:ea typeface="微軟正黑體" panose="020B0604030504040204" pitchFamily="34" charset="-120"/>
              </a:rPr>
              <a:t>F (1, 60) = 9.32, p  &lt; 0.01, Ƞ p 2  = 0.13</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結果表明，在出口任務期間，主動探索條件下的參與者比被動探索條件下的參與者旅行的距離更長（</a:t>
            </a:r>
            <a:r>
              <a:rPr lang="en-US" altLang="zh-TW" sz="2400" dirty="0">
                <a:latin typeface="微軟正黑體" panose="020B0604030504040204" pitchFamily="34" charset="-120"/>
                <a:ea typeface="微軟正黑體" panose="020B0604030504040204" pitchFamily="34" charset="-120"/>
              </a:rPr>
              <a:t>47 m vs 36 m</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實驗條件對行程時間的顯著影響，</a:t>
            </a:r>
            <a:r>
              <a:rPr lang="en-US" altLang="zh-TW" sz="2400" b="1" dirty="0">
                <a:solidFill>
                  <a:schemeClr val="accent2">
                    <a:lumMod val="75000"/>
                  </a:schemeClr>
                </a:solidFill>
                <a:latin typeface="微軟正黑體" panose="020B0604030504040204" pitchFamily="34" charset="-120"/>
                <a:ea typeface="微軟正黑體" panose="020B0604030504040204" pitchFamily="34" charset="-120"/>
              </a:rPr>
              <a:t>F (1, 60) = 5.67, p  = 0.02, Ƞ p 2 = 0.09</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，表明火災條件下的參與者比控制條件下的參與者花費更多的時間離開博物館（</a:t>
            </a:r>
            <a:r>
              <a:rPr lang="en-US" altLang="zh-TW" sz="2400" b="1" dirty="0">
                <a:solidFill>
                  <a:schemeClr val="accent2">
                    <a:lumMod val="75000"/>
                  </a:schemeClr>
                </a:solidFill>
                <a:latin typeface="微軟正黑體" panose="020B0604030504040204" pitchFamily="34" charset="-120"/>
                <a:ea typeface="微軟正黑體" panose="020B0604030504040204" pitchFamily="34" charset="-120"/>
              </a:rPr>
              <a:t>51 s vs. 40 s</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a:t>
            </a:r>
            <a:endParaRPr lang="en-US" altLang="zh-TW" sz="2400" b="1" dirty="0">
              <a:solidFill>
                <a:schemeClr val="accent2">
                  <a:lumMod val="75000"/>
                </a:schemeClr>
              </a:solidFill>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為了排除任何性別差異，我們還對四個度量進行了探索模式</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實驗條件</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性別方差分析。性別的主效應或性別與其他自變量之間的交互效應均不顯著，所有</a:t>
            </a:r>
            <a:r>
              <a:rPr lang="en-US" altLang="zh-TW" sz="2400" dirty="0">
                <a:latin typeface="微軟正黑體" panose="020B0604030504040204" pitchFamily="34" charset="-120"/>
                <a:ea typeface="微軟正黑體" panose="020B0604030504040204" pitchFamily="34" charset="-120"/>
              </a:rPr>
              <a:t>Fs &lt; 3.04, </a:t>
            </a:r>
            <a:r>
              <a:rPr lang="en-US" altLang="zh-TW" sz="2400" dirty="0" err="1">
                <a:latin typeface="微軟正黑體" panose="020B0604030504040204" pitchFamily="34" charset="-120"/>
                <a:ea typeface="微軟正黑體" panose="020B0604030504040204" pitchFamily="34" charset="-120"/>
              </a:rPr>
              <a:t>ps</a:t>
            </a:r>
            <a:r>
              <a:rPr lang="en-US" altLang="zh-TW" sz="2400" dirty="0">
                <a:latin typeface="微軟正黑體" panose="020B0604030504040204" pitchFamily="34" charset="-120"/>
                <a:ea typeface="微軟正黑體" panose="020B0604030504040204" pitchFamily="34" charset="-120"/>
              </a:rPr>
              <a:t> &gt; 0.09.</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endParaRPr lang="zh-TW" altLang="en-US" sz="2400" dirty="0">
              <a:latin typeface="微軟正黑體" panose="020B0604030504040204" pitchFamily="34" charset="-120"/>
              <a:ea typeface="微軟正黑體" panose="020B0604030504040204" pitchFamily="34" charset="-120"/>
            </a:endParaRPr>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1325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19</a:t>
            </a:fld>
            <a:endParaRPr lang="zh-TW" altLang="en-US"/>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b="1" dirty="0">
              <a:latin typeface="微軟正黑體" panose="020B0604030504040204" pitchFamily="34" charset="-120"/>
              <a:ea typeface="微軟正黑體" panose="020B0604030504040204" pitchFamily="34" charset="-120"/>
            </a:endParaRPr>
          </a:p>
        </p:txBody>
      </p:sp>
      <p:sp>
        <p:nvSpPr>
          <p:cNvPr id="6" name="矩形 5"/>
          <p:cNvSpPr/>
          <p:nvPr/>
        </p:nvSpPr>
        <p:spPr>
          <a:xfrm>
            <a:off x="672356" y="355942"/>
            <a:ext cx="3467616" cy="740524"/>
          </a:xfrm>
          <a:prstGeom prst="rect">
            <a:avLst/>
          </a:prstGeom>
        </p:spPr>
        <p:txBody>
          <a:bodyPr wrap="none">
            <a:spAutoFit/>
          </a:bodyPr>
          <a:lstStyle/>
          <a:p>
            <a:pPr>
              <a:lnSpc>
                <a:spcPct val="150000"/>
              </a:lnSpc>
            </a:pPr>
            <a:r>
              <a:rPr lang="zh-TW" altLang="en-US" sz="3200" b="1" dirty="0">
                <a:latin typeface="微軟正黑體" panose="020B0604030504040204" pitchFamily="34" charset="-120"/>
                <a:ea typeface="微軟正黑體" panose="020B0604030504040204" pitchFamily="34" charset="-120"/>
              </a:rPr>
              <a:t>參與者的主觀評價</a:t>
            </a:r>
          </a:p>
        </p:txBody>
      </p:sp>
      <p:sp>
        <p:nvSpPr>
          <p:cNvPr id="4" name="矩形 3"/>
          <p:cNvSpPr/>
          <p:nvPr/>
        </p:nvSpPr>
        <p:spPr>
          <a:xfrm>
            <a:off x="672356" y="1629700"/>
            <a:ext cx="11020880" cy="2308324"/>
          </a:xfrm>
          <a:prstGeom prst="rect">
            <a:avLst/>
          </a:prstGeom>
        </p:spPr>
        <p:txBody>
          <a:bodyPr wrap="square">
            <a:spAutoFit/>
          </a:bodyPr>
          <a:lstStyle/>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配對樣本 </a:t>
            </a:r>
            <a:r>
              <a:rPr lang="en-US" altLang="zh-TW" sz="2400" dirty="0">
                <a:latin typeface="微軟正黑體" panose="020B0604030504040204" pitchFamily="34" charset="-120"/>
                <a:ea typeface="微軟正黑體" panose="020B0604030504040204" pitchFamily="34" charset="-120"/>
              </a:rPr>
              <a:t>t </a:t>
            </a:r>
            <a:r>
              <a:rPr lang="zh-TW" altLang="en-US" sz="2400" dirty="0">
                <a:latin typeface="微軟正黑體" panose="020B0604030504040204" pitchFamily="34" charset="-120"/>
                <a:ea typeface="微軟正黑體" panose="020B0604030504040204" pitchFamily="34" charset="-120"/>
              </a:rPr>
              <a:t>檢驗</a:t>
            </a:r>
            <a:r>
              <a:rPr lang="en-US" altLang="zh-TW" sz="2400" dirty="0">
                <a:latin typeface="微軟正黑體" panose="020B0604030504040204" pitchFamily="34" charset="-120"/>
                <a:ea typeface="微軟正黑體" panose="020B0604030504040204" pitchFamily="34" charset="-120"/>
              </a:rPr>
              <a:t>--</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火災緊急情況下的參與者在主實驗後比之前更害怕</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2.28 vs. 1.53</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t (31) = 2.86</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&lt; 0.01</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Cohen's d  = 0.33</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而對照條件下的參與者沒有發現這種影響，</a:t>
            </a:r>
            <a:r>
              <a:rPr lang="en-US" altLang="zh-TW" sz="2400" dirty="0">
                <a:latin typeface="微軟正黑體" panose="020B0604030504040204" pitchFamily="34" charset="-120"/>
                <a:ea typeface="微軟正黑體" panose="020B0604030504040204" pitchFamily="34" charset="-120"/>
              </a:rPr>
              <a:t>t (31) = 0.15</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 0.88</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與控制條件相比，在</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火災緊急情況下呈現火和煙確實會引起參與者的恐懼情緒。</a:t>
            </a:r>
          </a:p>
        </p:txBody>
      </p:sp>
    </p:spTree>
    <p:extLst>
      <p:ext uri="{BB962C8B-B14F-4D97-AF65-F5344CB8AC3E}">
        <p14:creationId xmlns:p14="http://schemas.microsoft.com/office/powerpoint/2010/main" val="239500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43318" y="2329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423224" y="1418584"/>
            <a:ext cx="1132375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火災一直是建築物中最大的危害。美國消防局 </a:t>
            </a:r>
            <a:r>
              <a:rPr lang="en-US" altLang="zh-TW" dirty="0">
                <a:latin typeface="微軟正黑體" panose="020B0604030504040204" pitchFamily="34" charset="-120"/>
                <a:ea typeface="微軟正黑體" panose="020B0604030504040204" pitchFamily="34" charset="-120"/>
              </a:rPr>
              <a:t>(USFA) </a:t>
            </a:r>
            <a:r>
              <a:rPr lang="zh-TW" altLang="en-US" dirty="0">
                <a:latin typeface="微軟正黑體" panose="020B0604030504040204" pitchFamily="34" charset="-120"/>
                <a:ea typeface="微軟正黑體" panose="020B0604030504040204" pitchFamily="34" charset="-120"/>
              </a:rPr>
              <a:t>的統計數據顯示，</a:t>
            </a:r>
            <a:r>
              <a:rPr lang="en-US" altLang="zh-TW" dirty="0">
                <a:latin typeface="微軟正黑體" panose="020B0604030504040204" pitchFamily="34" charset="-120"/>
                <a:ea typeface="微軟正黑體" panose="020B0604030504040204" pitchFamily="34" charset="-120"/>
              </a:rPr>
              <a:t>2015 </a:t>
            </a:r>
            <a:r>
              <a:rPr lang="zh-TW" altLang="en-US" dirty="0">
                <a:latin typeface="微軟正黑體" panose="020B0604030504040204" pitchFamily="34" charset="-120"/>
                <a:ea typeface="微軟正黑體" panose="020B0604030504040204" pitchFamily="34" charset="-120"/>
              </a:rPr>
              <a:t>年美國建築火災造成 </a:t>
            </a:r>
            <a:r>
              <a:rPr lang="en-US" altLang="zh-TW" dirty="0">
                <a:latin typeface="微軟正黑體" panose="020B0604030504040204" pitchFamily="34" charset="-120"/>
                <a:ea typeface="微軟正黑體" panose="020B0604030504040204" pitchFamily="34" charset="-120"/>
              </a:rPr>
              <a:t>2635 </a:t>
            </a:r>
            <a:r>
              <a:rPr lang="zh-TW" altLang="en-US" dirty="0">
                <a:latin typeface="微軟正黑體" panose="020B0604030504040204" pitchFamily="34" charset="-120"/>
                <a:ea typeface="微軟正黑體" panose="020B0604030504040204" pitchFamily="34" charset="-120"/>
              </a:rPr>
              <a:t>人死亡和 </a:t>
            </a:r>
            <a:r>
              <a:rPr lang="en-US" altLang="zh-TW" dirty="0">
                <a:latin typeface="微軟正黑體" panose="020B0604030504040204" pitchFamily="34" charset="-120"/>
                <a:ea typeface="微軟正黑體" panose="020B0604030504040204" pitchFamily="34" charset="-120"/>
              </a:rPr>
              <a:t>12,800 </a:t>
            </a:r>
            <a:r>
              <a:rPr lang="zh-TW" altLang="en-US" dirty="0">
                <a:latin typeface="微軟正黑體" panose="020B0604030504040204" pitchFamily="34" charset="-120"/>
                <a:ea typeface="微軟正黑體" panose="020B0604030504040204" pitchFamily="34" charset="-120"/>
              </a:rPr>
              <a:t>人受傷 </a:t>
            </a:r>
            <a:r>
              <a:rPr lang="en-US" altLang="zh-TW" dirty="0">
                <a:latin typeface="微軟正黑體" panose="020B0604030504040204" pitchFamily="34" charset="-120"/>
                <a:ea typeface="微軟正黑體" panose="020B0604030504040204" pitchFamily="34" charset="-120"/>
              </a:rPr>
              <a:t>( USFA, 2017</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當人們從燃燒中的建築物中疏散時，他們的尋路能力對於決定它們撤離效率和生存機會是至關重要。尋路是一種認知過程，涉及學習路線並從記憶中追溯以引導從一個地方到另一個地方的移動，並判斷人、物體和周圍環境之間的空間信息的能力</a:t>
            </a:r>
            <a:r>
              <a:rPr lang="en-US" altLang="zh-TW" dirty="0">
                <a:latin typeface="微軟正黑體" panose="020B0604030504040204" pitchFamily="34" charset="-120"/>
                <a:ea typeface="微軟正黑體" panose="020B0604030504040204" pitchFamily="34" charset="-120"/>
              </a:rPr>
              <a:t>(Allen &amp; </a:t>
            </a:r>
            <a:r>
              <a:rPr lang="en-US" altLang="zh-TW" dirty="0" err="1">
                <a:latin typeface="微軟正黑體" panose="020B0604030504040204" pitchFamily="34" charset="-120"/>
                <a:ea typeface="微軟正黑體" panose="020B0604030504040204" pitchFamily="34" charset="-120"/>
              </a:rPr>
              <a:t>Golledge</a:t>
            </a:r>
            <a:r>
              <a:rPr lang="en-US" altLang="zh-TW" dirty="0">
                <a:latin typeface="微軟正黑體" panose="020B0604030504040204" pitchFamily="34" charset="-120"/>
                <a:ea typeface="微軟正黑體" panose="020B0604030504040204" pitchFamily="34" charset="-120"/>
              </a:rPr>
              <a:t>, 1999)</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先前的研究指出，尋路能力在很大程度上受人們對室內環境認知的影響</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Golledge</a:t>
            </a:r>
            <a:r>
              <a:rPr lang="en-US" altLang="zh-TW" dirty="0">
                <a:latin typeface="微軟正黑體" panose="020B0604030504040204" pitchFamily="34" charset="-120"/>
                <a:ea typeface="微軟正黑體" panose="020B0604030504040204" pitchFamily="34" charset="-120"/>
              </a:rPr>
              <a:t>, 1999, Maguire et al., 1998)</a:t>
            </a:r>
            <a:r>
              <a:rPr lang="zh-TW" altLang="en-US" dirty="0">
                <a:latin typeface="微軟正黑體" panose="020B0604030504040204" pitchFamily="34" charset="-120"/>
                <a:ea typeface="微軟正黑體" panose="020B0604030504040204" pitchFamily="34" charset="-120"/>
              </a:rPr>
              <a:t>，這可能具有挑戰性，尤其是在人們不一定熟悉的公共集會場所與環境。</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討論</a:t>
            </a: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20</a:t>
            </a:fld>
            <a:endParaRPr lang="zh-TW" altLang="en-US"/>
          </a:p>
        </p:txBody>
      </p:sp>
      <p:graphicFrame>
        <p:nvGraphicFramePr>
          <p:cNvPr id="2" name="表格 1"/>
          <p:cNvGraphicFramePr>
            <a:graphicFrameLocks noGrp="1"/>
          </p:cNvGraphicFramePr>
          <p:nvPr>
            <p:extLst>
              <p:ext uri="{D42A27DB-BD31-4B8C-83A1-F6EECF244321}">
                <p14:modId xmlns:p14="http://schemas.microsoft.com/office/powerpoint/2010/main" val="324251178"/>
              </p:ext>
            </p:extLst>
          </p:nvPr>
        </p:nvGraphicFramePr>
        <p:xfrm>
          <a:off x="3602179" y="197140"/>
          <a:ext cx="8589821" cy="6410035"/>
        </p:xfrm>
        <a:graphic>
          <a:graphicData uri="http://schemas.openxmlformats.org/drawingml/2006/table">
            <a:tbl>
              <a:tblPr/>
              <a:tblGrid>
                <a:gridCol w="1864703">
                  <a:extLst>
                    <a:ext uri="{9D8B030D-6E8A-4147-A177-3AD203B41FA5}">
                      <a16:colId xmlns:a16="http://schemas.microsoft.com/office/drawing/2014/main" val="391282788"/>
                    </a:ext>
                  </a:extLst>
                </a:gridCol>
                <a:gridCol w="998570">
                  <a:extLst>
                    <a:ext uri="{9D8B030D-6E8A-4147-A177-3AD203B41FA5}">
                      <a16:colId xmlns:a16="http://schemas.microsoft.com/office/drawing/2014/main" val="3539438652"/>
                    </a:ext>
                  </a:extLst>
                </a:gridCol>
                <a:gridCol w="1431637">
                  <a:extLst>
                    <a:ext uri="{9D8B030D-6E8A-4147-A177-3AD203B41FA5}">
                      <a16:colId xmlns:a16="http://schemas.microsoft.com/office/drawing/2014/main" val="688726613"/>
                    </a:ext>
                  </a:extLst>
                </a:gridCol>
                <a:gridCol w="1431637">
                  <a:extLst>
                    <a:ext uri="{9D8B030D-6E8A-4147-A177-3AD203B41FA5}">
                      <a16:colId xmlns:a16="http://schemas.microsoft.com/office/drawing/2014/main" val="1940106068"/>
                    </a:ext>
                  </a:extLst>
                </a:gridCol>
                <a:gridCol w="1431637">
                  <a:extLst>
                    <a:ext uri="{9D8B030D-6E8A-4147-A177-3AD203B41FA5}">
                      <a16:colId xmlns:a16="http://schemas.microsoft.com/office/drawing/2014/main" val="3958525860"/>
                    </a:ext>
                  </a:extLst>
                </a:gridCol>
                <a:gridCol w="1431637">
                  <a:extLst>
                    <a:ext uri="{9D8B030D-6E8A-4147-A177-3AD203B41FA5}">
                      <a16:colId xmlns:a16="http://schemas.microsoft.com/office/drawing/2014/main" val="1257597150"/>
                    </a:ext>
                  </a:extLst>
                </a:gridCol>
              </a:tblGrid>
              <a:tr h="282449">
                <a:tc rowSpan="2" gridSpan="2">
                  <a:txBody>
                    <a:bodyPr/>
                    <a:lstStyle/>
                    <a:p>
                      <a:r>
                        <a:rPr lang="zh-TW" altLang="en-US" sz="1600" b="1" dirty="0">
                          <a:effectLst/>
                          <a:latin typeface="微軟正黑體" panose="020B0604030504040204" pitchFamily="34" charset="-120"/>
                          <a:ea typeface="微軟正黑體" panose="020B0604030504040204" pitchFamily="34" charset="-120"/>
                        </a:rPr>
                        <a:t>主觀評分（數值範圍）</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gridSpan="2">
                  <a:txBody>
                    <a:bodyPr/>
                    <a:lstStyle/>
                    <a:p>
                      <a:r>
                        <a:rPr lang="zh-TW" altLang="en-US" sz="1450" b="1" dirty="0">
                          <a:effectLst/>
                          <a:latin typeface="微軟正黑體" panose="020B0604030504040204" pitchFamily="34" charset="-120"/>
                          <a:ea typeface="微軟正黑體" panose="020B0604030504040204" pitchFamily="34" charset="-120"/>
                        </a:rPr>
                        <a:t>主動探索</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r>
                        <a:rPr lang="zh-TW" altLang="en-US" sz="1450" b="1">
                          <a:effectLst/>
                          <a:latin typeface="微軟正黑體" panose="020B0604030504040204" pitchFamily="34" charset="-120"/>
                          <a:ea typeface="微軟正黑體" panose="020B0604030504040204" pitchFamily="34" charset="-120"/>
                        </a:rPr>
                        <a:t>被動探索</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2297677671"/>
                  </a:ext>
                </a:extLst>
              </a:tr>
              <a:tr h="511461">
                <a:tc gridSpan="2" vMerge="1">
                  <a:txBody>
                    <a:bodyPr/>
                    <a:lstStyle/>
                    <a:p>
                      <a:endParaRPr lang="zh-TW" altLang="en-US"/>
                    </a:p>
                  </a:txBody>
                  <a:tcPr/>
                </a:tc>
                <a:tc hMerge="1" vMerge="1">
                  <a:txBody>
                    <a:bodyPr/>
                    <a:lstStyle/>
                    <a:p>
                      <a:endParaRPr lang="zh-TW" altLang="en-US"/>
                    </a:p>
                  </a:txBody>
                  <a:tcPr/>
                </a:tc>
                <a:tc>
                  <a:txBody>
                    <a:bodyPr/>
                    <a:lstStyle/>
                    <a:p>
                      <a:r>
                        <a:rPr lang="zh-TW" altLang="en-US" sz="1450" b="1" dirty="0">
                          <a:effectLst/>
                          <a:latin typeface="微軟正黑體" panose="020B0604030504040204" pitchFamily="34" charset="-120"/>
                          <a:ea typeface="微軟正黑體" panose="020B0604030504040204" pitchFamily="34" charset="-120"/>
                        </a:rPr>
                        <a:t>火 </a:t>
                      </a:r>
                      <a:r>
                        <a:rPr lang="en-US" altLang="zh-TW" sz="1450" b="1" dirty="0">
                          <a:effectLst/>
                          <a:latin typeface="微軟正黑體" panose="020B0604030504040204" pitchFamily="34" charset="-120"/>
                          <a:ea typeface="微軟正黑體" panose="020B0604030504040204" pitchFamily="34" charset="-120"/>
                        </a:rPr>
                        <a:t>(</a:t>
                      </a:r>
                      <a:r>
                        <a:rPr lang="en-US" sz="1450" b="1" dirty="0">
                          <a:effectLst/>
                          <a:latin typeface="微軟正黑體" panose="020B0604030504040204" pitchFamily="34" charset="-120"/>
                          <a:ea typeface="微軟正黑體" panose="020B0604030504040204" pitchFamily="34" charset="-120"/>
                        </a:rPr>
                        <a:t>N = 16)</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sz="1450" b="1">
                          <a:effectLst/>
                          <a:latin typeface="微軟正黑體" panose="020B0604030504040204" pitchFamily="34" charset="-120"/>
                          <a:ea typeface="微軟正黑體" panose="020B0604030504040204" pitchFamily="34" charset="-120"/>
                        </a:rPr>
                        <a:t>對照（</a:t>
                      </a:r>
                      <a:r>
                        <a:rPr lang="en-US" sz="1450" b="1">
                          <a:effectLst/>
                          <a:latin typeface="微軟正黑體" panose="020B0604030504040204" pitchFamily="34" charset="-120"/>
                          <a:ea typeface="微軟正黑體" panose="020B0604030504040204" pitchFamily="34" charset="-120"/>
                        </a:rPr>
                        <a:t>N = 16）</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sz="1450" b="1">
                          <a:effectLst/>
                          <a:latin typeface="微軟正黑體" panose="020B0604030504040204" pitchFamily="34" charset="-120"/>
                          <a:ea typeface="微軟正黑體" panose="020B0604030504040204" pitchFamily="34" charset="-120"/>
                        </a:rPr>
                        <a:t>火 </a:t>
                      </a:r>
                      <a:r>
                        <a:rPr lang="en-US" altLang="zh-TW" sz="1450" b="1">
                          <a:effectLst/>
                          <a:latin typeface="微軟正黑體" panose="020B0604030504040204" pitchFamily="34" charset="-120"/>
                          <a:ea typeface="微軟正黑體" panose="020B0604030504040204" pitchFamily="34" charset="-120"/>
                        </a:rPr>
                        <a:t>(</a:t>
                      </a:r>
                      <a:r>
                        <a:rPr lang="en-US" sz="1450" b="1">
                          <a:effectLst/>
                          <a:latin typeface="微軟正黑體" panose="020B0604030504040204" pitchFamily="34" charset="-120"/>
                          <a:ea typeface="微軟正黑體" panose="020B0604030504040204" pitchFamily="34" charset="-120"/>
                        </a:rPr>
                        <a:t>N = 16)</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sz="1450" b="1">
                          <a:effectLst/>
                          <a:latin typeface="微軟正黑體" panose="020B0604030504040204" pitchFamily="34" charset="-120"/>
                          <a:ea typeface="微軟正黑體" panose="020B0604030504040204" pitchFamily="34" charset="-120"/>
                        </a:rPr>
                        <a:t>對照（</a:t>
                      </a:r>
                      <a:r>
                        <a:rPr lang="en-US" sz="1450" b="1">
                          <a:effectLst/>
                          <a:latin typeface="微軟正黑體" panose="020B0604030504040204" pitchFamily="34" charset="-120"/>
                          <a:ea typeface="微軟正黑體" panose="020B0604030504040204" pitchFamily="34" charset="-120"/>
                        </a:rPr>
                        <a:t>N = 16）</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4039778"/>
                  </a:ext>
                </a:extLst>
              </a:tr>
              <a:tr h="300957">
                <a:tc rowSpan="2">
                  <a:txBody>
                    <a:bodyPr/>
                    <a:lstStyle/>
                    <a:p>
                      <a:pPr algn="l"/>
                      <a:r>
                        <a:rPr lang="zh-TW" altLang="en-US" sz="1600" dirty="0">
                          <a:effectLst/>
                          <a:latin typeface="微軟正黑體" panose="020B0604030504040204" pitchFamily="34" charset="-120"/>
                          <a:ea typeface="微軟正黑體" panose="020B0604030504040204" pitchFamily="34" charset="-120"/>
                        </a:rPr>
                        <a:t>感到緊張 </a:t>
                      </a:r>
                      <a:r>
                        <a:rPr lang="en-US" altLang="zh-TW" sz="1600" dirty="0">
                          <a:effectLst/>
                          <a:latin typeface="微軟正黑體" panose="020B0604030504040204" pitchFamily="34" charset="-120"/>
                          <a:ea typeface="微軟正黑體" panose="020B0604030504040204" pitchFamily="34" charset="-120"/>
                        </a:rPr>
                        <a:t>(1–5)</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600" dirty="0">
                          <a:effectLst/>
                          <a:latin typeface="微軟正黑體" panose="020B0604030504040204" pitchFamily="34" charset="-120"/>
                          <a:ea typeface="微軟正黑體" panose="020B0604030504040204" pitchFamily="34" charset="-120"/>
                        </a:rPr>
                        <a:t>前</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2.25</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0.93</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2.88</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1.09</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2.00</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0.97</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2.06</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0.77</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4606524"/>
                  </a:ext>
                </a:extLst>
              </a:tr>
              <a:tr h="300957">
                <a:tc vMerge="1">
                  <a:txBody>
                    <a:bodyPr/>
                    <a:lstStyle/>
                    <a:p>
                      <a:endParaRPr lang="zh-TW" altLang="en-US"/>
                    </a:p>
                  </a:txBody>
                  <a:tcPr/>
                </a:tc>
                <a:tc>
                  <a:txBody>
                    <a:bodyPr/>
                    <a:lstStyle/>
                    <a:p>
                      <a:pPr algn="l"/>
                      <a:r>
                        <a:rPr lang="zh-TW" altLang="en-US" sz="1600" dirty="0">
                          <a:effectLst/>
                          <a:latin typeface="微軟正黑體" panose="020B0604030504040204" pitchFamily="34" charset="-120"/>
                          <a:ea typeface="微軟正黑體" panose="020B0604030504040204" pitchFamily="34" charset="-120"/>
                        </a:rPr>
                        <a:t>後</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2.88</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0.86</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2.94</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1.12</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2.13</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0.96</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2.06</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0.93</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059213"/>
                  </a:ext>
                </a:extLst>
              </a:tr>
              <a:tr h="300957">
                <a:tc rowSpan="2">
                  <a:txBody>
                    <a:bodyPr/>
                    <a:lstStyle/>
                    <a:p>
                      <a:pPr algn="l"/>
                      <a:r>
                        <a:rPr lang="zh-TW" altLang="en-US" sz="1600" dirty="0">
                          <a:effectLst/>
                          <a:latin typeface="微軟正黑體" panose="020B0604030504040204" pitchFamily="34" charset="-120"/>
                          <a:ea typeface="微軟正黑體" panose="020B0604030504040204" pitchFamily="34" charset="-120"/>
                        </a:rPr>
                        <a:t>感到害怕 </a:t>
                      </a:r>
                      <a:r>
                        <a:rPr lang="en-US" altLang="zh-TW" sz="1600" dirty="0">
                          <a:effectLst/>
                          <a:latin typeface="微軟正黑體" panose="020B0604030504040204" pitchFamily="34" charset="-120"/>
                          <a:ea typeface="微軟正黑體" panose="020B0604030504040204" pitchFamily="34" charset="-120"/>
                        </a:rPr>
                        <a:t>(1–5)</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600" dirty="0">
                          <a:effectLst/>
                          <a:latin typeface="微軟正黑體" panose="020B0604030504040204" pitchFamily="34" charset="-120"/>
                          <a:ea typeface="微軟正黑體" panose="020B0604030504040204" pitchFamily="34" charset="-120"/>
                        </a:rPr>
                        <a:t>前</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1.63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0.72</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1.69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0.87</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1.44</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0.89</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1.56</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0.73</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4241592"/>
                  </a:ext>
                </a:extLst>
              </a:tr>
              <a:tr h="300957">
                <a:tc vMerge="1">
                  <a:txBody>
                    <a:bodyPr/>
                    <a:lstStyle/>
                    <a:p>
                      <a:endParaRPr lang="zh-TW" altLang="en-US"/>
                    </a:p>
                  </a:txBody>
                  <a:tcPr/>
                </a:tc>
                <a:tc>
                  <a:txBody>
                    <a:bodyPr/>
                    <a:lstStyle/>
                    <a:p>
                      <a:pPr algn="l"/>
                      <a:r>
                        <a:rPr lang="zh-TW" altLang="en-US" sz="1600" dirty="0">
                          <a:effectLst/>
                          <a:latin typeface="微軟正黑體" panose="020B0604030504040204" pitchFamily="34" charset="-120"/>
                          <a:ea typeface="微軟正黑體" panose="020B0604030504040204" pitchFamily="34" charset="-120"/>
                        </a:rPr>
                        <a:t>後</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2.31</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0.95</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1.81</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1.11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1.63</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0.81</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1.31</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0.60</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1872645"/>
                  </a:ext>
                </a:extLst>
              </a:tr>
              <a:tr h="300957">
                <a:tc rowSpan="2">
                  <a:txBody>
                    <a:bodyPr/>
                    <a:lstStyle/>
                    <a:p>
                      <a:pPr algn="l"/>
                      <a:r>
                        <a:rPr lang="zh-TW" altLang="en-US" sz="1600" dirty="0">
                          <a:effectLst/>
                          <a:latin typeface="微軟正黑體" panose="020B0604030504040204" pitchFamily="34" charset="-120"/>
                          <a:ea typeface="微軟正黑體" panose="020B0604030504040204" pitchFamily="34" charset="-120"/>
                        </a:rPr>
                        <a:t>感到害怕 </a:t>
                      </a:r>
                      <a:r>
                        <a:rPr lang="en-US" altLang="zh-TW" sz="1600" dirty="0">
                          <a:effectLst/>
                          <a:latin typeface="微軟正黑體" panose="020B0604030504040204" pitchFamily="34" charset="-120"/>
                          <a:ea typeface="微軟正黑體" panose="020B0604030504040204" pitchFamily="34" charset="-120"/>
                        </a:rPr>
                        <a:t>(1–5)</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600" dirty="0">
                          <a:effectLst/>
                          <a:latin typeface="微軟正黑體" panose="020B0604030504040204" pitchFamily="34" charset="-120"/>
                          <a:ea typeface="微軟正黑體" panose="020B0604030504040204" pitchFamily="34" charset="-120"/>
                        </a:rPr>
                        <a:t>前</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1.63</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0.96</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1.69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0.87</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1.44</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0.73</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1.25</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0.45</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6634461"/>
                  </a:ext>
                </a:extLst>
              </a:tr>
              <a:tr h="300957">
                <a:tc vMerge="1">
                  <a:txBody>
                    <a:bodyPr/>
                    <a:lstStyle/>
                    <a:p>
                      <a:endParaRPr lang="zh-TW" altLang="en-US"/>
                    </a:p>
                  </a:txBody>
                  <a:tcPr/>
                </a:tc>
                <a:tc>
                  <a:txBody>
                    <a:bodyPr/>
                    <a:lstStyle/>
                    <a:p>
                      <a:pPr algn="l"/>
                      <a:r>
                        <a:rPr lang="zh-TW" altLang="en-US" sz="1600" dirty="0">
                          <a:effectLst/>
                          <a:latin typeface="微軟正黑體" panose="020B0604030504040204" pitchFamily="34" charset="-120"/>
                          <a:ea typeface="微軟正黑體" panose="020B0604030504040204" pitchFamily="34" charset="-120"/>
                        </a:rPr>
                        <a:t>後</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2.81</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1.28</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1.81</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1.22</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1.75</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0.93</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1.19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0.40</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348985"/>
                  </a:ext>
                </a:extLst>
              </a:tr>
              <a:tr h="550885">
                <a:tc gridSpan="2">
                  <a:txBody>
                    <a:bodyPr/>
                    <a:lstStyle/>
                    <a:p>
                      <a:pPr algn="l"/>
                      <a:r>
                        <a:rPr lang="zh-TW" altLang="en-US" sz="1600" dirty="0">
                          <a:effectLst/>
                          <a:latin typeface="微軟正黑體" panose="020B0604030504040204" pitchFamily="34" charset="-120"/>
                          <a:ea typeface="微軟正黑體" panose="020B0604030504040204" pitchFamily="34" charset="-120"/>
                        </a:rPr>
                        <a:t>預計尋寶時間（秒）</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322.50</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154.72</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286.88</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159.86</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253.13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110.07</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187.50</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113.58</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993542"/>
                  </a:ext>
                </a:extLst>
              </a:tr>
              <a:tr h="550885">
                <a:tc gridSpan="2">
                  <a:txBody>
                    <a:bodyPr/>
                    <a:lstStyle/>
                    <a:p>
                      <a:pPr algn="l"/>
                      <a:r>
                        <a:rPr lang="zh-TW" altLang="en-US" sz="1600" dirty="0">
                          <a:effectLst/>
                          <a:latin typeface="微軟正黑體" panose="020B0604030504040204" pitchFamily="34" charset="-120"/>
                          <a:ea typeface="微軟正黑體" panose="020B0604030504040204" pitchFamily="34" charset="-120"/>
                        </a:rPr>
                        <a:t>預計疏散時間（秒）</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133.13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118.98</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116.25</a:t>
                      </a:r>
                    </a:p>
                    <a:p>
                      <a:pPr algn="l"/>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70.89</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116.25</a:t>
                      </a:r>
                    </a:p>
                    <a:p>
                      <a:pPr algn="l"/>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78.90</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105.75</a:t>
                      </a:r>
                    </a:p>
                    <a:p>
                      <a:pPr algn="l"/>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89.23</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1605735"/>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操縱桿操作難度（</a:t>
                      </a:r>
                      <a:r>
                        <a:rPr lang="en-US" altLang="zh-TW" sz="1600" dirty="0">
                          <a:effectLst/>
                          <a:latin typeface="微軟正黑體" panose="020B0604030504040204" pitchFamily="34" charset="-120"/>
                          <a:ea typeface="微軟正黑體" panose="020B0604030504040204" pitchFamily="34" charset="-120"/>
                        </a:rPr>
                        <a:t>1-5</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2.63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1.02</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2.88</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1.20</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2.88</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1.71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2.19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1.22</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362707"/>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尋寶難度（</a:t>
                      </a:r>
                      <a:r>
                        <a:rPr lang="en-US" altLang="zh-TW" sz="1600" dirty="0">
                          <a:effectLst/>
                          <a:latin typeface="微軟正黑體" panose="020B0604030504040204" pitchFamily="34" charset="-120"/>
                          <a:ea typeface="微軟正黑體" panose="020B0604030504040204" pitchFamily="34" charset="-120"/>
                        </a:rPr>
                        <a:t>1-7</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a:effectLst/>
                          <a:latin typeface="微軟正黑體" panose="020B0604030504040204" pitchFamily="34" charset="-120"/>
                          <a:ea typeface="微軟正黑體" panose="020B0604030504040204" pitchFamily="34" charset="-120"/>
                        </a:rPr>
                        <a:t>2.88</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1.09</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2.94</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1.84</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1.81</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0.91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1.25</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0.45</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3971614"/>
                  </a:ext>
                </a:extLst>
              </a:tr>
              <a:tr h="300957">
                <a:tc gridSpan="2">
                  <a:txBody>
                    <a:bodyPr/>
                    <a:lstStyle/>
                    <a:p>
                      <a:pPr algn="l"/>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疏散難度（</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1-7</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3.56</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1.75</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3.19</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1.76</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4.63</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1.67</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3.13</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1.59</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76921"/>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暈車 </a:t>
                      </a:r>
                      <a:r>
                        <a:rPr lang="en-US" altLang="zh-TW" sz="1600" dirty="0">
                          <a:effectLst/>
                          <a:latin typeface="微軟正黑體" panose="020B0604030504040204" pitchFamily="34" charset="-120"/>
                          <a:ea typeface="微軟正黑體" panose="020B0604030504040204" pitchFamily="34" charset="-120"/>
                        </a:rPr>
                        <a:t>(1–7)</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3.93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2.21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3.94</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2.17</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3.00</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1.55</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3.56</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2.03</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6525327"/>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玩電子遊戲的日常體驗（</a:t>
                      </a:r>
                      <a:r>
                        <a:rPr lang="en-US" altLang="zh-TW" sz="1600" dirty="0">
                          <a:effectLst/>
                          <a:latin typeface="微軟正黑體" panose="020B0604030504040204" pitchFamily="34" charset="-120"/>
                          <a:ea typeface="微軟正黑體" panose="020B0604030504040204" pitchFamily="34" charset="-120"/>
                        </a:rPr>
                        <a:t>1-7</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3.19</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1.91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2.63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1.75</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3.00</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1.51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3.00</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1.75</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3343471"/>
                  </a:ext>
                </a:extLst>
              </a:tr>
              <a:tr h="300957">
                <a:tc gridSpan="2">
                  <a:txBody>
                    <a:bodyPr/>
                    <a:lstStyle/>
                    <a:p>
                      <a:pPr algn="l"/>
                      <a:r>
                        <a:rPr lang="en-US" altLang="zh-TW" sz="1600" dirty="0">
                          <a:effectLst/>
                          <a:latin typeface="微軟正黑體" panose="020B0604030504040204" pitchFamily="34" charset="-120"/>
                          <a:ea typeface="微軟正黑體" panose="020B0604030504040204" pitchFamily="34" charset="-120"/>
                        </a:rPr>
                        <a:t>IVE</a:t>
                      </a:r>
                      <a:r>
                        <a:rPr lang="zh-TW" altLang="en-US" sz="1600" dirty="0">
                          <a:effectLst/>
                          <a:latin typeface="微軟正黑體" panose="020B0604030504040204" pitchFamily="34" charset="-120"/>
                          <a:ea typeface="微軟正黑體" panose="020B0604030504040204" pitchFamily="34" charset="-120"/>
                        </a:rPr>
                        <a:t>的生動性（</a:t>
                      </a:r>
                      <a:r>
                        <a:rPr lang="en-US" altLang="zh-TW" sz="1600" dirty="0">
                          <a:effectLst/>
                          <a:latin typeface="微軟正黑體" panose="020B0604030504040204" pitchFamily="34" charset="-120"/>
                          <a:ea typeface="微軟正黑體" panose="020B0604030504040204" pitchFamily="34" charset="-120"/>
                        </a:rPr>
                        <a:t>1-7</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a:effectLst/>
                          <a:latin typeface="微軟正黑體" panose="020B0604030504040204" pitchFamily="34" charset="-120"/>
                          <a:ea typeface="微軟正黑體" panose="020B0604030504040204" pitchFamily="34" charset="-120"/>
                        </a:rPr>
                        <a:t>4.31</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1.26</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4.38</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1.45</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3.94</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1.44</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4.13</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1.41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6932639"/>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熟悉</a:t>
                      </a:r>
                      <a:r>
                        <a:rPr lang="en-US" sz="1600" dirty="0">
                          <a:effectLst/>
                          <a:latin typeface="微軟正黑體" panose="020B0604030504040204" pitchFamily="34" charset="-120"/>
                          <a:ea typeface="微軟正黑體" panose="020B0604030504040204" pitchFamily="34" charset="-120"/>
                        </a:rPr>
                        <a:t>IVE (1–7)</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a:effectLst/>
                          <a:latin typeface="微軟正黑體" panose="020B0604030504040204" pitchFamily="34" charset="-120"/>
                          <a:ea typeface="微軟正黑體" panose="020B0604030504040204" pitchFamily="34" charset="-120"/>
                        </a:rPr>
                        <a:t>3.5</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1.26</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3.13</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1.31</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3.00</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1.32</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4.00</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1.41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9699139"/>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方向感 </a:t>
                      </a:r>
                      <a:r>
                        <a:rPr lang="en-US" altLang="zh-TW" sz="1600" dirty="0">
                          <a:effectLst/>
                          <a:latin typeface="微軟正黑體" panose="020B0604030504040204" pitchFamily="34" charset="-120"/>
                          <a:ea typeface="微軟正黑體" panose="020B0604030504040204" pitchFamily="34" charset="-120"/>
                        </a:rPr>
                        <a:t>(15–105)</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a:effectLst/>
                          <a:latin typeface="微軟正黑體" panose="020B0604030504040204" pitchFamily="34" charset="-120"/>
                          <a:ea typeface="微軟正黑體" panose="020B0604030504040204" pitchFamily="34" charset="-120"/>
                        </a:rPr>
                        <a:t>65.69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16.12</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65.69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14.73</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65.69</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15.68</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62.44</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19.87</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0356087"/>
                  </a:ext>
                </a:extLst>
              </a:tr>
              <a:tr h="300957">
                <a:tc gridSpan="2">
                  <a:txBody>
                    <a:bodyPr/>
                    <a:lstStyle/>
                    <a:p>
                      <a:pPr algn="l"/>
                      <a:r>
                        <a:rPr lang="zh-TW" altLang="en-US" sz="1600" dirty="0">
                          <a:effectLst/>
                          <a:latin typeface="微軟正黑體" panose="020B0604030504040204" pitchFamily="34" charset="-120"/>
                          <a:ea typeface="微軟正黑體" panose="020B0604030504040204" pitchFamily="34" charset="-120"/>
                        </a:rPr>
                        <a:t>尋路焦慮（</a:t>
                      </a:r>
                      <a:r>
                        <a:rPr lang="en-US" altLang="zh-TW" sz="1600" dirty="0">
                          <a:effectLst/>
                          <a:latin typeface="微軟正黑體" panose="020B0604030504040204" pitchFamily="34" charset="-120"/>
                          <a:ea typeface="微軟正黑體" panose="020B0604030504040204" pitchFamily="34" charset="-120"/>
                        </a:rPr>
                        <a:t>8-40</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26.06</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6.38</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23.69</a:t>
                      </a:r>
                      <a:r>
                        <a:rPr lang="zh-TW" altLang="en-US" sz="1600">
                          <a:effectLst/>
                          <a:latin typeface="微軟正黑體" panose="020B0604030504040204" pitchFamily="34" charset="-120"/>
                          <a:ea typeface="微軟正黑體" panose="020B0604030504040204" pitchFamily="34" charset="-120"/>
                        </a:rPr>
                        <a:t>（</a:t>
                      </a:r>
                      <a:r>
                        <a:rPr lang="en-US" altLang="zh-TW" sz="1600">
                          <a:effectLst/>
                          <a:latin typeface="微軟正黑體" panose="020B0604030504040204" pitchFamily="34" charset="-120"/>
                          <a:ea typeface="微軟正黑體" panose="020B0604030504040204" pitchFamily="34" charset="-120"/>
                        </a:rPr>
                        <a:t>4.82</a:t>
                      </a:r>
                      <a:r>
                        <a:rPr lang="zh-TW" altLang="en-US" sz="160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23.69</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5.93</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25.75</a:t>
                      </a:r>
                      <a:r>
                        <a:rPr lang="zh-TW" altLang="en-US" sz="1600" dirty="0">
                          <a:effectLst/>
                          <a:latin typeface="微軟正黑體" panose="020B0604030504040204" pitchFamily="34" charset="-120"/>
                          <a:ea typeface="微軟正黑體" panose="020B0604030504040204" pitchFamily="34" charset="-120"/>
                        </a:rPr>
                        <a:t>（</a:t>
                      </a:r>
                      <a:r>
                        <a:rPr lang="en-US" altLang="zh-TW" sz="1600" dirty="0">
                          <a:effectLst/>
                          <a:latin typeface="微軟正黑體" panose="020B0604030504040204" pitchFamily="34" charset="-120"/>
                          <a:ea typeface="微軟正黑體" panose="020B0604030504040204" pitchFamily="34" charset="-120"/>
                        </a:rPr>
                        <a:t>5.81</a:t>
                      </a:r>
                      <a:r>
                        <a:rPr lang="zh-TW" altLang="en-US" sz="1600" dirty="0">
                          <a:effectLst/>
                          <a:latin typeface="微軟正黑體" panose="020B0604030504040204" pitchFamily="34" charset="-120"/>
                          <a:ea typeface="微軟正黑體" panose="020B0604030504040204" pitchFamily="34" charset="-120"/>
                        </a:rPr>
                        <a:t>）</a:t>
                      </a:r>
                    </a:p>
                  </a:txBody>
                  <a:tcPr marL="24893" marR="24893" marT="24893" marB="248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3539928"/>
                  </a:ext>
                </a:extLst>
              </a:tr>
            </a:tbl>
          </a:graphicData>
        </a:graphic>
      </p:graphicFrame>
    </p:spTree>
    <p:extLst>
      <p:ext uri="{BB962C8B-B14F-4D97-AF65-F5344CB8AC3E}">
        <p14:creationId xmlns:p14="http://schemas.microsoft.com/office/powerpoint/2010/main" val="732670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b="1" dirty="0">
              <a:latin typeface="微軟正黑體" panose="020B0604030504040204" pitchFamily="34" charset="-120"/>
              <a:ea typeface="微軟正黑體" panose="020B0604030504040204" pitchFamily="34" charset="-120"/>
            </a:endParaRPr>
          </a:p>
        </p:txBody>
      </p:sp>
      <p:sp>
        <p:nvSpPr>
          <p:cNvPr id="6" name="矩形 5"/>
          <p:cNvSpPr/>
          <p:nvPr/>
        </p:nvSpPr>
        <p:spPr>
          <a:xfrm>
            <a:off x="672356" y="355942"/>
            <a:ext cx="3467616" cy="740524"/>
          </a:xfrm>
          <a:prstGeom prst="rect">
            <a:avLst/>
          </a:prstGeom>
        </p:spPr>
        <p:txBody>
          <a:bodyPr wrap="none">
            <a:spAutoFit/>
          </a:bodyPr>
          <a:lstStyle/>
          <a:p>
            <a:pPr>
              <a:lnSpc>
                <a:spcPct val="150000"/>
              </a:lnSpc>
            </a:pPr>
            <a:r>
              <a:rPr lang="zh-TW" altLang="en-US" sz="3200" b="1" dirty="0">
                <a:latin typeface="微軟正黑體" panose="020B0604030504040204" pitchFamily="34" charset="-120"/>
                <a:ea typeface="微軟正黑體" panose="020B0604030504040204" pitchFamily="34" charset="-120"/>
              </a:rPr>
              <a:t>參與者的主觀評價</a:t>
            </a:r>
          </a:p>
        </p:txBody>
      </p:sp>
      <p:sp>
        <p:nvSpPr>
          <p:cNvPr id="4" name="矩形 3"/>
          <p:cNvSpPr/>
          <p:nvPr/>
        </p:nvSpPr>
        <p:spPr>
          <a:xfrm>
            <a:off x="672356" y="1897555"/>
            <a:ext cx="10401107" cy="2862322"/>
          </a:xfrm>
          <a:prstGeom prst="rect">
            <a:avLst/>
          </a:prstGeom>
        </p:spPr>
        <p:txBody>
          <a:bodyPr wrap="square">
            <a:spAutoFit/>
          </a:bodyPr>
          <a:lstStyle/>
          <a:p>
            <a:pPr marL="457200" indent="-457200">
              <a:lnSpc>
                <a:spcPct val="150000"/>
              </a:lnSpc>
              <a:buFont typeface="Wingdings" panose="05000000000000000000" pitchFamily="2" charset="2"/>
              <a:buChar char="Ø"/>
            </a:pP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主動探索條件下的參與者認為尋寶任務比被動探索條件下的參與者更難（</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2.91 vs. 1.53</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，總分</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5</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分）。</a:t>
            </a:r>
            <a:endParaRPr lang="en-US" altLang="zh-TW" sz="2400" dirty="0">
              <a:solidFill>
                <a:schemeClr val="accent2">
                  <a:lumMod val="75000"/>
                </a:schemeClr>
              </a:solidFill>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實驗條件對出口難度有顯著影響，</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F (1, 60) = 4.91, p  = 0.31, Ƞ p 2 = 0.08</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，表明火災緊急情況下的參與者認為出口任務下比控制條件下的參與者更困難（</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4.09 vs. 3.16</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，滿分</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5</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分）</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72166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287374"/>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討論</a:t>
            </a: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22</a:t>
            </a:fld>
            <a:endParaRPr lang="zh-TW" altLang="en-US"/>
          </a:p>
        </p:txBody>
      </p:sp>
      <p:sp>
        <p:nvSpPr>
          <p:cNvPr id="6" name="矩形 5"/>
          <p:cNvSpPr/>
          <p:nvPr/>
        </p:nvSpPr>
        <p:spPr>
          <a:xfrm>
            <a:off x="408709" y="1524710"/>
            <a:ext cx="11687175" cy="4893647"/>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與被動探索條件下的參與者相比，主動探索條件下的參與者在出口任務中行走的距離更長，並認為這項任務更加困難。這與</a:t>
            </a:r>
            <a:r>
              <a:rPr lang="en-US" altLang="zh-TW" sz="2400" dirty="0" err="1">
                <a:latin typeface="微軟正黑體" panose="020B0604030504040204" pitchFamily="34" charset="-120"/>
                <a:ea typeface="微軟正黑體" panose="020B0604030504040204" pitchFamily="34" charset="-120"/>
              </a:rPr>
              <a:t>Peruch</a:t>
            </a:r>
            <a:r>
              <a:rPr lang="en-US" altLang="zh-TW" sz="2400" dirty="0">
                <a:latin typeface="微軟正黑體" panose="020B0604030504040204" pitchFamily="34" charset="-120"/>
                <a:ea typeface="微軟正黑體" panose="020B0604030504040204" pitchFamily="34" charset="-120"/>
              </a:rPr>
              <a:t> et al., 1995, Hazen and Nancy, 1982 and Chrastil and Warren’s (2013)</a:t>
            </a:r>
            <a:r>
              <a:rPr lang="zh-TW" altLang="en-US" sz="2400" dirty="0">
                <a:latin typeface="微軟正黑體" panose="020B0604030504040204" pitchFamily="34" charset="-120"/>
                <a:ea typeface="微軟正黑體" panose="020B0604030504040204" pitchFamily="34" charset="-120"/>
              </a:rPr>
              <a:t>研究相矛盾，這些研究都報告說，主動探索比被動探索具有更好的尋路性能。</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不一致的一個可能原因可能與出口任務有關，即尋找空間的出口。</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執行這項任務可能不需要完整的認知地圖。相反，與出口位置相關的空間知識發揮了更重要的作用。在這項研究中，遵循預定路徑並被動探索空間的參與者具有較少轉頭和用眼睛主動尋找寶藏的優勢。結果，他們能夠相對於自己的身體保持穩定的注視方向，並且較少被與出口位置無關的大量空間信息分散注意力。這些因素可能有助於他們在離開空間時記住出口方向的能力。</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27804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07200" y="315083"/>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討論</a:t>
            </a: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23</a:t>
            </a:fld>
            <a:endParaRPr lang="zh-TW" altLang="en-US"/>
          </a:p>
        </p:txBody>
      </p:sp>
      <p:sp>
        <p:nvSpPr>
          <p:cNvPr id="6" name="矩形 5"/>
          <p:cNvSpPr/>
          <p:nvPr/>
        </p:nvSpPr>
        <p:spPr>
          <a:xfrm>
            <a:off x="371764" y="1595585"/>
            <a:ext cx="11687175" cy="5324406"/>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火災緊急情況下的參與者在尋找離開博物館的方法上花費的時間更多，並且認為疏散任務更加困難。</a:t>
            </a:r>
            <a:r>
              <a:rPr lang="en-US" altLang="zh-TW" sz="2400" dirty="0">
                <a:latin typeface="微軟正黑體" panose="020B0604030504040204" pitchFamily="34" charset="-12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這些結果與</a:t>
            </a:r>
            <a:r>
              <a:rPr lang="en-US" altLang="zh-TW" sz="2400" dirty="0" err="1">
                <a:latin typeface="微軟正黑體" panose="020B0604030504040204" pitchFamily="34" charset="-120"/>
                <a:ea typeface="微軟正黑體" panose="020B0604030504040204" pitchFamily="34" charset="-120"/>
              </a:rPr>
              <a:t>Meng</a:t>
            </a:r>
            <a:r>
              <a:rPr lang="en-US" altLang="zh-TW" sz="2400" dirty="0">
                <a:latin typeface="微軟正黑體" panose="020B0604030504040204" pitchFamily="34" charset="-120"/>
                <a:ea typeface="微軟正黑體" panose="020B0604030504040204" pitchFamily="34" charset="-120"/>
              </a:rPr>
              <a:t> and Zhang (2014)</a:t>
            </a:r>
            <a:r>
              <a:rPr lang="zh-TW" altLang="en-US" sz="2400" dirty="0">
                <a:latin typeface="微軟正黑體" panose="020B0604030504040204" pitchFamily="34" charset="-120"/>
                <a:ea typeface="微軟正黑體" panose="020B0604030504040204" pitchFamily="34" charset="-120"/>
              </a:rPr>
              <a:t>研究結果一致，即</a:t>
            </a:r>
            <a:r>
              <a:rPr lang="zh-TW" altLang="en-US" sz="2400" b="1" i="1" dirty="0">
                <a:solidFill>
                  <a:schemeClr val="accent2">
                    <a:lumMod val="75000"/>
                  </a:schemeClr>
                </a:solidFill>
                <a:latin typeface="微軟正黑體" panose="020B0604030504040204" pitchFamily="34" charset="-120"/>
                <a:ea typeface="微軟正黑體" panose="020B0604030504040204" pitchFamily="34" charset="-120"/>
              </a:rPr>
              <a:t>火災緊急情況下的參與者比控制條件下的參與者用更長的逃生時間以找到出口。</a:t>
            </a:r>
            <a:endParaRPr lang="en-US" altLang="zh-TW" sz="2400" b="1" i="1"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環境中的虛擬火災和煙霧會直接影響參與者開始疏散的決定。對實驗影片的回顧顯示，</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當虛擬環境中發生火災時，參與者對立即離開博物館的指示猶豫不決</a:t>
            </a:r>
            <a:r>
              <a:rPr lang="zh-TW" altLang="en-US" sz="2400" dirty="0">
                <a:latin typeface="微軟正黑體" panose="020B0604030504040204" pitchFamily="34" charset="-120"/>
                <a:ea typeface="微軟正黑體" panose="020B0604030504040204" pitchFamily="34" charset="-120"/>
              </a:rPr>
              <a:t>。相反，他們花了一些時間感知環境並做出尋路決定。</a:t>
            </a:r>
            <a:r>
              <a:rPr lang="en-US" altLang="zh-TW" sz="2400" dirty="0"/>
              <a:t>Gamberini et al. (2003) </a:t>
            </a:r>
            <a:r>
              <a:rPr lang="zh-TW" altLang="en-US" sz="2400" dirty="0">
                <a:latin typeface="微軟正黑體" panose="020B0604030504040204" pitchFamily="34" charset="-120"/>
                <a:ea typeface="微軟正黑體" panose="020B0604030504040204" pitchFamily="34" charset="-120"/>
              </a:rPr>
              <a:t>的研究報告了類似的觀察結果。借鑒</a:t>
            </a:r>
            <a:r>
              <a:rPr lang="zh-TW" altLang="en-US" sz="2400" dirty="0">
                <a:latin typeface="微軟正黑體" panose="020B0604030504040204" pitchFamily="34" charset="-120"/>
                <a:ea typeface="微軟正黑體" panose="020B0604030504040204" pitchFamily="34" charset="-120"/>
                <a:hlinkClick r:id="rId2" tooltip="從 ScienceDirect 的 AI 生成的主題頁面中了解有關情境化行動的更多信息"/>
              </a:rPr>
              <a:t>情境行動</a:t>
            </a:r>
            <a:r>
              <a:rPr lang="zh-TW" altLang="en-US" sz="2400" dirty="0">
                <a:latin typeface="微軟正黑體" panose="020B0604030504040204" pitchFamily="34" charset="-120"/>
                <a:ea typeface="微軟正黑體" panose="020B0604030504040204" pitchFamily="34" charset="-120"/>
              </a:rPr>
              <a:t>理論（</a:t>
            </a:r>
            <a:r>
              <a:rPr lang="en-US" altLang="zh-TW" sz="2400" dirty="0" err="1">
                <a:latin typeface="微軟正黑體" panose="020B0604030504040204" pitchFamily="34" charset="-120"/>
                <a:ea typeface="微軟正黑體" panose="020B0604030504040204" pitchFamily="34" charset="-120"/>
              </a:rPr>
              <a:t>Suchman</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2007</a:t>
            </a:r>
            <a:r>
              <a:rPr lang="zh-TW" altLang="en-US" sz="2400" dirty="0">
                <a:latin typeface="微軟正黑體" panose="020B0604030504040204" pitchFamily="34" charset="-120"/>
                <a:ea typeface="微軟正黑體" panose="020B0604030504040204" pitchFamily="34" charset="-120"/>
              </a:rPr>
              <a:t>）該理論表明行動是在與情境的局部偶發嚴格相互依賴的情況下產生的，</a:t>
            </a:r>
            <a:r>
              <a:rPr lang="en-US" altLang="zh-TW" sz="2400" dirty="0">
                <a:latin typeface="微軟正黑體" panose="020B0604030504040204" pitchFamily="34" charset="-120"/>
                <a:ea typeface="微軟正黑體" panose="020B0604030504040204" pitchFamily="34" charset="-120"/>
              </a:rPr>
              <a:t>Gamberini et al. (2003) </a:t>
            </a:r>
            <a:r>
              <a:rPr lang="zh-TW" altLang="en-US" sz="2400" dirty="0">
                <a:latin typeface="微軟正黑體" panose="020B0604030504040204" pitchFamily="34" charset="-120"/>
                <a:ea typeface="微軟正黑體" panose="020B0604030504040204" pitchFamily="34" charset="-120"/>
              </a:rPr>
              <a:t>認為火災的爆發迫使參與者花時間重新組織他們的運動策略，以便他們可以與環境的特定情況相關聯。</a:t>
            </a:r>
          </a:p>
          <a:p>
            <a:pPr marL="285750" indent="-285750">
              <a:lnSpc>
                <a:spcPct val="130000"/>
              </a:lnSpc>
              <a:buFont typeface="Wingdings" panose="05000000000000000000" pitchFamily="2" charset="2"/>
              <a:buChar char="Ø"/>
            </a:pP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29404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516911" y="25664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謝謝聆聽</a:t>
            </a: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24</a:t>
            </a:fld>
            <a:endParaRPr lang="zh-TW" altLang="en-US"/>
          </a:p>
        </p:txBody>
      </p:sp>
    </p:spTree>
    <p:extLst>
      <p:ext uri="{BB962C8B-B14F-4D97-AF65-F5344CB8AC3E}">
        <p14:creationId xmlns:p14="http://schemas.microsoft.com/office/powerpoint/2010/main" val="178635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696917" y="1757036"/>
            <a:ext cx="11259889" cy="2233154"/>
          </a:xfrm>
        </p:spPr>
        <p:txBody>
          <a:bodyPr>
            <a:noAutofit/>
          </a:bodyPr>
          <a:lstStyle/>
          <a:p>
            <a:pPr marL="342900" indent="-342900" algn="l">
              <a:lnSpc>
                <a:spcPct val="119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對空間行為至關重要的空間知識存在於認知地圖中</a:t>
            </a:r>
            <a:r>
              <a:rPr lang="en-US" altLang="zh-TW" dirty="0">
                <a:latin typeface="微軟正黑體" panose="020B0604030504040204" pitchFamily="34" charset="-120"/>
                <a:ea typeface="微軟正黑體" panose="020B0604030504040204" pitchFamily="34" charset="-120"/>
              </a:rPr>
              <a:t>(Downs and </a:t>
            </a:r>
            <a:r>
              <a:rPr lang="en-US" altLang="zh-TW" dirty="0" err="1">
                <a:latin typeface="微軟正黑體" panose="020B0604030504040204" pitchFamily="34" charset="-120"/>
                <a:ea typeface="微軟正黑體" panose="020B0604030504040204" pitchFamily="34" charset="-120"/>
              </a:rPr>
              <a:t>Stea</a:t>
            </a:r>
            <a:r>
              <a:rPr lang="en-US" altLang="zh-TW" dirty="0">
                <a:latin typeface="微軟正黑體" panose="020B0604030504040204" pitchFamily="34" charset="-120"/>
                <a:ea typeface="微軟正黑體" panose="020B0604030504040204" pitchFamily="34" charset="-120"/>
              </a:rPr>
              <a:t>, 1973, </a:t>
            </a:r>
            <a:r>
              <a:rPr lang="en-US" altLang="zh-TW" dirty="0" err="1">
                <a:latin typeface="微軟正黑體" panose="020B0604030504040204" pitchFamily="34" charset="-120"/>
                <a:ea typeface="微軟正黑體" panose="020B0604030504040204" pitchFamily="34" charset="-120"/>
              </a:rPr>
              <a:t>Tolman</a:t>
            </a:r>
            <a:r>
              <a:rPr lang="en-US" altLang="zh-TW" dirty="0">
                <a:latin typeface="微軟正黑體" panose="020B0604030504040204" pitchFamily="34" charset="-120"/>
                <a:ea typeface="微軟正黑體" panose="020B0604030504040204" pitchFamily="34" charset="-120"/>
              </a:rPr>
              <a:t>, 1948)</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19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認知地圖對於識別、保存、記憶和解碼空間信息的能力以及形成空間信息至關重要</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Kitchin</a:t>
            </a:r>
            <a:r>
              <a:rPr lang="en-US" altLang="zh-TW" dirty="0">
                <a:latin typeface="微軟正黑體" panose="020B0604030504040204" pitchFamily="34" charset="-120"/>
                <a:ea typeface="微軟正黑體" panose="020B0604030504040204" pitchFamily="34" charset="-120"/>
              </a:rPr>
              <a:t>, 1994)</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Golledge</a:t>
            </a:r>
            <a:r>
              <a:rPr lang="en-US" altLang="zh-TW" dirty="0">
                <a:latin typeface="微軟正黑體" panose="020B0604030504040204" pitchFamily="34" charset="-120"/>
                <a:ea typeface="微軟正黑體" panose="020B0604030504040204" pitchFamily="34" charset="-120"/>
              </a:rPr>
              <a:t> (1999)</a:t>
            </a:r>
            <a:r>
              <a:rPr lang="zh-TW" altLang="en-US" dirty="0">
                <a:latin typeface="微軟正黑體" panose="020B0604030504040204" pitchFamily="34" charset="-120"/>
                <a:ea typeface="微軟正黑體" panose="020B0604030504040204" pitchFamily="34" charset="-120"/>
              </a:rPr>
              <a:t>強調認知地圖是尋路的基礎，因為它們提供了一種心理結構，其中儲存環境感知以指導人們進行空間決策</a:t>
            </a:r>
            <a:r>
              <a:rPr lang="en-US" altLang="zh-TW" dirty="0">
                <a:latin typeface="微軟正黑體" panose="020B0604030504040204" pitchFamily="34" charset="-120"/>
                <a:ea typeface="微軟正黑體" panose="020B0604030504040204" pitchFamily="34" charset="-120"/>
              </a:rPr>
              <a:t>(Hong, 2007)</a:t>
            </a:r>
          </a:p>
          <a:p>
            <a:pPr marL="342900" indent="-342900" algn="l">
              <a:lnSpc>
                <a:spcPct val="119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Mackintosh (2002)</a:t>
            </a:r>
            <a:r>
              <a:rPr lang="zh-TW" altLang="en-US" dirty="0">
                <a:latin typeface="微軟正黑體" panose="020B0604030504040204" pitchFamily="34" charset="-120"/>
                <a:ea typeface="微軟正黑體" panose="020B0604030504040204" pitchFamily="34" charset="-120"/>
              </a:rPr>
              <a:t>還指出，</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開發和改進認知地圖可以帶來更成功的尋路和旅行體驗</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19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認知地圖可以通過</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最初的經驗</a:t>
            </a:r>
            <a:r>
              <a:rPr lang="zh-TW" altLang="en-US" dirty="0">
                <a:latin typeface="微軟正黑體" panose="020B0604030504040204" pitchFamily="34" charset="-120"/>
                <a:ea typeface="微軟正黑體" panose="020B0604030504040204" pitchFamily="34" charset="-120"/>
              </a:rPr>
              <a:t>和</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次級媒體</a:t>
            </a:r>
            <a:r>
              <a:rPr lang="zh-TW" altLang="en-US" dirty="0">
                <a:latin typeface="微軟正黑體" panose="020B0604030504040204" pitchFamily="34" charset="-120"/>
                <a:ea typeface="微軟正黑體" panose="020B0604030504040204" pitchFamily="34" charset="-120"/>
              </a:rPr>
              <a:t>（例如地圖）來開發（</a:t>
            </a:r>
            <a:r>
              <a:rPr lang="en-US" altLang="zh-TW" dirty="0" err="1">
                <a:latin typeface="微軟正黑體" panose="020B0604030504040204" pitchFamily="34" charset="-120"/>
                <a:ea typeface="微軟正黑體" panose="020B0604030504040204" pitchFamily="34" charset="-120"/>
              </a:rPr>
              <a:t>Kitchin</a:t>
            </a:r>
            <a:r>
              <a:rPr lang="en-US" altLang="zh-TW" dirty="0">
                <a:latin typeface="微軟正黑體" panose="020B0604030504040204" pitchFamily="34" charset="-120"/>
                <a:ea typeface="微軟正黑體" panose="020B0604030504040204" pitchFamily="34" charset="-120"/>
              </a:rPr>
              <a:t> &amp; </a:t>
            </a:r>
            <a:r>
              <a:rPr lang="en-US" altLang="zh-TW" dirty="0" err="1">
                <a:latin typeface="微軟正黑體" panose="020B0604030504040204" pitchFamily="34" charset="-120"/>
                <a:ea typeface="微軟正黑體" panose="020B0604030504040204" pitchFamily="34" charset="-120"/>
              </a:rPr>
              <a:t>Freundschuh</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2002</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19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Tree>
    <p:extLst>
      <p:ext uri="{BB962C8B-B14F-4D97-AF65-F5344CB8AC3E}">
        <p14:creationId xmlns:p14="http://schemas.microsoft.com/office/powerpoint/2010/main" val="352000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571893" y="1443000"/>
            <a:ext cx="11259889" cy="2233154"/>
          </a:xfrm>
        </p:spPr>
        <p:txBody>
          <a:bodyPr>
            <a:noAutofit/>
          </a:bodyPr>
          <a:lstStyle/>
          <a:p>
            <a:pPr marL="342900" indent="-342900" algn="l">
              <a:lnSpc>
                <a:spcPct val="123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最初的經驗通常是通過對空間的直接探索獲得的（</a:t>
            </a:r>
            <a:r>
              <a:rPr lang="en-US" altLang="zh-TW" dirty="0" err="1">
                <a:latin typeface="微軟正黑體" panose="020B0604030504040204" pitchFamily="34" charset="-120"/>
                <a:ea typeface="微軟正黑體" panose="020B0604030504040204" pitchFamily="34" charset="-120"/>
              </a:rPr>
              <a:t>Tolman</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1948</a:t>
            </a:r>
            <a:r>
              <a:rPr lang="zh-TW" altLang="en-US" dirty="0">
                <a:latin typeface="微軟正黑體" panose="020B0604030504040204" pitchFamily="34" charset="-120"/>
                <a:ea typeface="微軟正黑體" panose="020B0604030504040204" pitchFamily="34" charset="-120"/>
              </a:rPr>
              <a:t>），可以通過兩種不同的方式完成，包括主動探索和被動探索（</a:t>
            </a:r>
            <a:r>
              <a:rPr lang="en-US" altLang="zh-TW" dirty="0" err="1">
                <a:latin typeface="微軟正黑體" panose="020B0604030504040204" pitchFamily="34" charset="-120"/>
                <a:ea typeface="微軟正黑體" panose="020B0604030504040204" pitchFamily="34" charset="-120"/>
              </a:rPr>
              <a:t>Chrastil</a:t>
            </a:r>
            <a:r>
              <a:rPr lang="en-US" altLang="zh-TW" dirty="0">
                <a:latin typeface="微軟正黑體" panose="020B0604030504040204" pitchFamily="34" charset="-120"/>
                <a:ea typeface="微軟正黑體" panose="020B0604030504040204" pitchFamily="34" charset="-120"/>
              </a:rPr>
              <a:t> &amp; Warren</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2012</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3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主動探索是以人們</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自由探索環境並同時具有運動和認知控制的方式進行</a:t>
            </a:r>
            <a:r>
              <a:rPr lang="zh-TW" altLang="en-US" dirty="0">
                <a:latin typeface="微軟正黑體" panose="020B0604030504040204" pitchFamily="34" charset="-120"/>
                <a:ea typeface="微軟正黑體" panose="020B0604030504040204" pitchFamily="34" charset="-120"/>
              </a:rPr>
              <a:t>的（</a:t>
            </a:r>
            <a:r>
              <a:rPr lang="en-US" altLang="zh-TW" dirty="0" err="1">
                <a:latin typeface="微軟正黑體" panose="020B0604030504040204" pitchFamily="34" charset="-120"/>
                <a:ea typeface="微軟正黑體" panose="020B0604030504040204" pitchFamily="34" charset="-120"/>
              </a:rPr>
              <a:t>Chrastil</a:t>
            </a:r>
            <a:r>
              <a:rPr lang="en-US" altLang="zh-TW" dirty="0">
                <a:latin typeface="微軟正黑體" panose="020B0604030504040204" pitchFamily="34" charset="-120"/>
                <a:ea typeface="微軟正黑體" panose="020B0604030504040204" pitchFamily="34" charset="-120"/>
              </a:rPr>
              <a:t> &amp; Warren</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2013</a:t>
            </a:r>
            <a:r>
              <a:rPr lang="zh-TW" altLang="en-US" dirty="0">
                <a:latin typeface="微軟正黑體" panose="020B0604030504040204" pitchFamily="34" charset="-120"/>
                <a:ea typeface="微軟正黑體" panose="020B0604030504040204" pitchFamily="34" charset="-120"/>
              </a:rPr>
              <a:t>）。相比之下，</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被動探索的執行方式是人們按照給定的路徑探索環境</a:t>
            </a:r>
            <a:r>
              <a:rPr lang="zh-TW" altLang="en-US" dirty="0">
                <a:latin typeface="微軟正黑體" panose="020B0604030504040204" pitchFamily="34" charset="-120"/>
                <a:ea typeface="微軟正黑體" panose="020B0604030504040204" pitchFamily="34" charset="-120"/>
              </a:rPr>
              <a:t>，並且在此過程中沒有或有限的認知控制</a:t>
            </a:r>
            <a:r>
              <a:rPr lang="en-US" altLang="zh-TW" dirty="0"/>
              <a:t>(Chrastil &amp; Warren, 2013)</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3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許多先前的研究一致認為，積極探索可以帶來更好的空間學習成果，從而獲得更好的尋路能力。例如，</a:t>
            </a:r>
            <a:r>
              <a:rPr lang="en-US" altLang="zh-TW" dirty="0">
                <a:latin typeface="微軟正黑體" panose="020B0604030504040204" pitchFamily="34" charset="-120"/>
                <a:ea typeface="微軟正黑體" panose="020B0604030504040204" pitchFamily="34" charset="-120"/>
              </a:rPr>
              <a:t> Hazen and Nancy (1982)</a:t>
            </a:r>
            <a:r>
              <a:rPr lang="zh-TW" altLang="en-US" dirty="0">
                <a:latin typeface="微軟正黑體" panose="020B0604030504040204" pitchFamily="34" charset="-120"/>
                <a:ea typeface="微軟正黑體" panose="020B0604030504040204" pitchFamily="34" charset="-120"/>
              </a:rPr>
              <a:t>報告說，積極探索遊戲屋的幼兒比父母帶領或隨身攜帶的孩子更善於尋找新的捷徑和退出路線。</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dirty="0"/>
          </a:p>
        </p:txBody>
      </p:sp>
    </p:spTree>
    <p:extLst>
      <p:ext uri="{BB962C8B-B14F-4D97-AF65-F5344CB8AC3E}">
        <p14:creationId xmlns:p14="http://schemas.microsoft.com/office/powerpoint/2010/main" val="999829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16756" y="1811027"/>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受測者</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中國北京一所重點大學的 </a:t>
            </a:r>
            <a:r>
              <a:rPr lang="en-US" altLang="zh-TW" dirty="0">
                <a:latin typeface="微軟正黑體" panose="020B0604030504040204" pitchFamily="34" charset="-120"/>
                <a:ea typeface="微軟正黑體" panose="020B0604030504040204" pitchFamily="34" charset="-120"/>
              </a:rPr>
              <a:t>64 </a:t>
            </a:r>
            <a:r>
              <a:rPr lang="zh-TW" altLang="en-US" dirty="0">
                <a:latin typeface="微軟正黑體" panose="020B0604030504040204" pitchFamily="34" charset="-120"/>
                <a:ea typeface="微軟正黑體" panose="020B0604030504040204" pitchFamily="34" charset="-120"/>
              </a:rPr>
              <a:t>名大學生或研究生</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平均年齡：</a:t>
            </a:r>
            <a:r>
              <a:rPr lang="en-US" altLang="zh-TW" dirty="0">
                <a:latin typeface="微軟正黑體" panose="020B0604030504040204" pitchFamily="34" charset="-120"/>
                <a:ea typeface="微軟正黑體" panose="020B0604030504040204" pitchFamily="34" charset="-120"/>
              </a:rPr>
              <a:t>18 ~</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27 </a:t>
            </a:r>
            <a:r>
              <a:rPr lang="zh-TW" altLang="en-US" dirty="0">
                <a:latin typeface="微軟正黑體" panose="020B0604030504040204" pitchFamily="34" charset="-120"/>
                <a:ea typeface="微軟正黑體" panose="020B0604030504040204" pitchFamily="34" charset="-120"/>
              </a:rPr>
              <a:t>歲，平均 </a:t>
            </a:r>
            <a:r>
              <a:rPr lang="en-US" altLang="zh-TW" dirty="0">
                <a:latin typeface="微軟正黑體" panose="020B0604030504040204" pitchFamily="34" charset="-120"/>
                <a:ea typeface="微軟正黑體" panose="020B0604030504040204" pitchFamily="34" charset="-120"/>
              </a:rPr>
              <a:t>=  21.6 ± 2.0 </a:t>
            </a:r>
            <a:r>
              <a:rPr lang="zh-TW" altLang="en-US" dirty="0">
                <a:latin typeface="微軟正黑體" panose="020B0604030504040204" pitchFamily="34" charset="-120"/>
                <a:ea typeface="微軟正黑體" panose="020B0604030504040204" pitchFamily="34" charset="-120"/>
              </a:rPr>
              <a:t>歲</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性別：</a:t>
            </a:r>
            <a:r>
              <a:rPr lang="en-US" altLang="zh-TW" dirty="0">
                <a:latin typeface="微軟正黑體" panose="020B0604030504040204" pitchFamily="34" charset="-120"/>
                <a:ea typeface="微軟正黑體" panose="020B0604030504040204" pitchFamily="34" charset="-120"/>
              </a:rPr>
              <a:t>32 </a:t>
            </a:r>
            <a:r>
              <a:rPr lang="zh-TW" altLang="en-US" dirty="0">
                <a:latin typeface="微軟正黑體" panose="020B0604030504040204" pitchFamily="34" charset="-120"/>
                <a:ea typeface="微軟正黑體" panose="020B0604030504040204" pitchFamily="34" charset="-120"/>
              </a:rPr>
              <a:t>名女性和 </a:t>
            </a:r>
            <a:r>
              <a:rPr lang="en-US" altLang="zh-TW" dirty="0">
                <a:latin typeface="微軟正黑體" panose="020B0604030504040204" pitchFamily="34" charset="-120"/>
                <a:ea typeface="微軟正黑體" panose="020B0604030504040204" pitchFamily="34" charset="-120"/>
              </a:rPr>
              <a:t>32 </a:t>
            </a:r>
            <a:r>
              <a:rPr lang="zh-TW" altLang="en-US" dirty="0">
                <a:latin typeface="微軟正黑體" panose="020B0604030504040204" pitchFamily="34" charset="-120"/>
                <a:ea typeface="微軟正黑體" panose="020B0604030504040204" pitchFamily="34" charset="-120"/>
              </a:rPr>
              <a:t>名男性</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正常或矯正後的正常視力，以及無色盲。</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50 </a:t>
            </a:r>
            <a:r>
              <a:rPr lang="zh-TW" altLang="en-US" dirty="0">
                <a:latin typeface="微軟正黑體" panose="020B0604030504040204" pitchFamily="34" charset="-120"/>
                <a:ea typeface="微軟正黑體" panose="020B0604030504040204" pitchFamily="34" charset="-120"/>
              </a:rPr>
              <a:t>元人民幣</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符合美國心理學會制定的研究倫理標準</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dirty="0"/>
          </a:p>
        </p:txBody>
      </p:sp>
    </p:spTree>
    <p:extLst>
      <p:ext uri="{BB962C8B-B14F-4D97-AF65-F5344CB8AC3E}">
        <p14:creationId xmlns:p14="http://schemas.microsoft.com/office/powerpoint/2010/main" val="103599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279918"/>
            <a:ext cx="4364006" cy="911051"/>
          </a:xfrm>
        </p:spPr>
        <p:txBody>
          <a:bodyPr>
            <a:normAutofit/>
          </a:bodyPr>
          <a:lstStyle/>
          <a:p>
            <a:r>
              <a:rPr lang="en-US" altLang="zh-TW" sz="4400" b="1" dirty="0">
                <a:latin typeface="微軟正黑體" panose="020B0604030504040204" pitchFamily="34" charset="-120"/>
                <a:ea typeface="微軟正黑體" panose="020B0604030504040204" pitchFamily="34" charset="-120"/>
              </a:rPr>
              <a:t>Equipment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04824" y="2382446"/>
            <a:ext cx="7067551" cy="1829282"/>
          </a:xfrm>
        </p:spPr>
        <p:txBody>
          <a:bodyPr>
            <a:noAutofit/>
          </a:bodyPr>
          <a:lstStyle/>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清華大學建設管理系虛擬實境實驗室</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en-US" altLang="zh-TW" dirty="0">
                <a:latin typeface="微軟正黑體" panose="020B0604030504040204" pitchFamily="34" charset="-120"/>
                <a:ea typeface="微軟正黑體" panose="020B0604030504040204" pitchFamily="34" charset="-120"/>
              </a:rPr>
              <a:t>HTC VIVE </a:t>
            </a:r>
            <a:r>
              <a:rPr lang="zh-TW" altLang="en-US" dirty="0">
                <a:latin typeface="微軟正黑體" panose="020B0604030504040204" pitchFamily="34" charset="-120"/>
                <a:ea typeface="微軟正黑體" panose="020B0604030504040204" pitchFamily="34" charset="-120"/>
              </a:rPr>
              <a:t>頭戴式顯示器 </a:t>
            </a:r>
            <a:r>
              <a:rPr lang="en-US" altLang="zh-TW" dirty="0">
                <a:latin typeface="微軟正黑體" panose="020B0604030504040204" pitchFamily="34" charset="-120"/>
                <a:ea typeface="微軟正黑體" panose="020B0604030504040204" pitchFamily="34" charset="-120"/>
              </a:rPr>
              <a:t>(HMD) VR </a:t>
            </a:r>
            <a:r>
              <a:rPr lang="zh-TW" altLang="en-US" dirty="0">
                <a:latin typeface="微軟正黑體" panose="020B0604030504040204" pitchFamily="34" charset="-120"/>
                <a:ea typeface="微軟正黑體" panose="020B0604030504040204" pitchFamily="34" charset="-120"/>
              </a:rPr>
              <a:t>系統</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en-US" altLang="zh-TW" dirty="0" err="1">
                <a:latin typeface="微軟正黑體" panose="020B0604030504040204" pitchFamily="34" charset="-120"/>
                <a:ea typeface="微軟正黑體" panose="020B0604030504040204" pitchFamily="34" charset="-120"/>
              </a:rPr>
              <a:t>SteamVR</a:t>
            </a: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定位技術</a:t>
            </a:r>
            <a:r>
              <a:rPr lang="en-US" altLang="zh-TW" dirty="0">
                <a:latin typeface="微軟正黑體" panose="020B0604030504040204" pitchFamily="34" charset="-120"/>
                <a:ea typeface="微軟正黑體" panose="020B0604030504040204" pitchFamily="34" charset="-120"/>
              </a:rPr>
              <a:t> 360-degree </a:t>
            </a:r>
            <a:r>
              <a:rPr lang="zh-TW" altLang="en-US" dirty="0">
                <a:latin typeface="微軟正黑體" panose="020B0604030504040204" pitchFamily="34" charset="-120"/>
                <a:ea typeface="微軟正黑體" panose="020B0604030504040204" pitchFamily="34" charset="-120"/>
              </a:rPr>
              <a:t>觀看顯示器</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Niehorster</a:t>
            </a:r>
            <a:r>
              <a:rPr lang="en-US" altLang="zh-TW" dirty="0">
                <a:latin typeface="微軟正黑體" panose="020B0604030504040204" pitchFamily="34" charset="-120"/>
                <a:ea typeface="微軟正黑體" panose="020B0604030504040204" pitchFamily="34" charset="-120"/>
              </a:rPr>
              <a:t>, Li, &amp; </a:t>
            </a:r>
            <a:r>
              <a:rPr lang="en-US" altLang="zh-TW" dirty="0" err="1">
                <a:latin typeface="微軟正黑體" panose="020B0604030504040204" pitchFamily="34" charset="-120"/>
                <a:ea typeface="微軟正黑體" panose="020B0604030504040204" pitchFamily="34" charset="-120"/>
              </a:rPr>
              <a:t>Lappe</a:t>
            </a:r>
            <a:r>
              <a:rPr lang="en-US" altLang="zh-TW" dirty="0">
                <a:latin typeface="微軟正黑體" panose="020B0604030504040204" pitchFamily="34" charset="-120"/>
                <a:ea typeface="微軟正黑體" panose="020B0604030504040204" pitchFamily="34" charset="-120"/>
              </a:rPr>
              <a:t>, 2017).</a:t>
            </a:r>
          </a:p>
          <a:p>
            <a:pPr algn="l">
              <a:lnSpc>
                <a:spcPct val="120000"/>
              </a:lnSpc>
            </a:pPr>
            <a:br>
              <a:rPr lang="zh-TW" altLang="en-US" dirty="0">
                <a:latin typeface="微軟正黑體" panose="020B0604030504040204" pitchFamily="34" charset="-120"/>
                <a:ea typeface="微軟正黑體" panose="020B0604030504040204" pitchFamily="34" charset="-120"/>
              </a:rPr>
            </a:b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6</a:t>
            </a:fld>
            <a:endParaRPr lang="zh-TW" altLang="en-US">
              <a:solidFill>
                <a:prstClr val="black">
                  <a:tint val="75000"/>
                </a:prstClr>
              </a:solidFill>
            </a:endParaRPr>
          </a:p>
        </p:txBody>
      </p:sp>
      <p:pic>
        <p:nvPicPr>
          <p:cNvPr id="4" name="Picture 2" descr="圖。1">
            <a:extLst>
              <a:ext uri="{FF2B5EF4-FFF2-40B4-BE49-F238E27FC236}">
                <a16:creationId xmlns:a16="http://schemas.microsoft.com/office/drawing/2014/main" id="{4BA3BED5-5DA2-4A2D-8E95-291FD0D4EE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8100" y="2203632"/>
            <a:ext cx="4410075" cy="4016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614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057658"/>
            <a:ext cx="12213800" cy="800342"/>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7</a:t>
            </a:fld>
            <a:endParaRPr lang="zh-TW" altLang="en-US" dirty="0"/>
          </a:p>
        </p:txBody>
      </p:sp>
      <p:sp>
        <p:nvSpPr>
          <p:cNvPr id="8" name="標題 1"/>
          <p:cNvSpPr txBox="1">
            <a:spLocks/>
          </p:cNvSpPr>
          <p:nvPr/>
        </p:nvSpPr>
        <p:spPr>
          <a:xfrm>
            <a:off x="742949" y="384591"/>
            <a:ext cx="4725522"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 虛擬顯示器</a:t>
            </a:r>
          </a:p>
        </p:txBody>
      </p:sp>
      <p:sp>
        <p:nvSpPr>
          <p:cNvPr id="2" name="矩形 1"/>
          <p:cNvSpPr/>
          <p:nvPr/>
        </p:nvSpPr>
        <p:spPr>
          <a:xfrm>
            <a:off x="89647" y="6146561"/>
            <a:ext cx="10033516" cy="713016"/>
          </a:xfrm>
          <a:prstGeom prst="rect">
            <a:avLst/>
          </a:prstGeom>
        </p:spPr>
        <p:txBody>
          <a:bodyPr wrap="none">
            <a:spAutoFit/>
          </a:bodyPr>
          <a:lstStyle/>
          <a:p>
            <a:pPr>
              <a:spcBef>
                <a:spcPts val="1000"/>
              </a:spcBef>
            </a:pPr>
            <a:r>
              <a:rPr lang="zh-TW" altLang="en-US" sz="1600" dirty="0">
                <a:latin typeface="微軟正黑體" panose="020B0604030504040204" pitchFamily="34" charset="-120"/>
                <a:ea typeface="微軟正黑體" panose="020B0604030504040204" pitchFamily="34" charset="-120"/>
              </a:rPr>
              <a:t>圖</a:t>
            </a:r>
            <a:r>
              <a:rPr lang="en-US" altLang="zh-TW" sz="1600" dirty="0">
                <a:latin typeface="微軟正黑體" panose="020B0604030504040204" pitchFamily="34" charset="-120"/>
                <a:ea typeface="微軟正黑體" panose="020B0604030504040204" pitchFamily="34" charset="-120"/>
              </a:rPr>
              <a:t>2.</a:t>
            </a:r>
            <a:r>
              <a:rPr lang="zh-TW" altLang="en-US" sz="1600" dirty="0">
                <a:latin typeface="微軟正黑體" panose="020B0604030504040204" pitchFamily="34" charset="-120"/>
                <a:ea typeface="微軟正黑體" panose="020B0604030504040204" pitchFamily="34" charset="-120"/>
              </a:rPr>
              <a:t>博物館佈局圖。靠牆的玻璃櫥窗展示櫃、展示櫃和展示圓柱體分別用沿邊界的灰色矩形、</a:t>
            </a:r>
            <a:endParaRPr lang="en-US" altLang="zh-TW" sz="1600" dirty="0">
              <a:latin typeface="微軟正黑體" panose="020B0604030504040204" pitchFamily="34" charset="-120"/>
              <a:ea typeface="微軟正黑體" panose="020B0604030504040204" pitchFamily="34" charset="-120"/>
            </a:endParaRPr>
          </a:p>
          <a:p>
            <a:pPr>
              <a:spcBef>
                <a:spcPts val="1000"/>
              </a:spcBef>
            </a:pPr>
            <a:r>
              <a:rPr lang="zh-TW" altLang="en-US" sz="1600" dirty="0">
                <a:latin typeface="微軟正黑體" panose="020B0604030504040204" pitchFamily="34" charset="-120"/>
                <a:ea typeface="微軟正黑體" panose="020B0604030504040204" pitchFamily="34" charset="-120"/>
              </a:rPr>
              <a:t>灰色方塊和灰色圓圈表示。五把寶鑰匙、寶點和兩個火點分別用黑色方塊、灰色五角星和灰色火焰符號表示。</a:t>
            </a:r>
          </a:p>
        </p:txBody>
      </p:sp>
      <p:sp>
        <p:nvSpPr>
          <p:cNvPr id="4" name="矩形 3"/>
          <p:cNvSpPr/>
          <p:nvPr/>
        </p:nvSpPr>
        <p:spPr>
          <a:xfrm>
            <a:off x="5827591" y="699088"/>
            <a:ext cx="6157348" cy="4708981"/>
          </a:xfrm>
          <a:prstGeom prst="rect">
            <a:avLst/>
          </a:prstGeom>
          <a:ln w="38100">
            <a:solidFill>
              <a:srgbClr val="FFC000"/>
            </a:solidFill>
          </a:ln>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本研究中使用的</a:t>
            </a:r>
            <a:r>
              <a:rPr lang="en-US" altLang="zh-TW" sz="2400" dirty="0">
                <a:latin typeface="微軟正黑體" panose="020B0604030504040204" pitchFamily="34" charset="-120"/>
                <a:ea typeface="微軟正黑體" panose="020B0604030504040204" pitchFamily="34" charset="-120"/>
              </a:rPr>
              <a:t>IVE</a:t>
            </a:r>
            <a:r>
              <a:rPr lang="zh-TW" altLang="en-US" sz="2400" dirty="0">
                <a:latin typeface="微軟正黑體" panose="020B0604030504040204" pitchFamily="34" charset="-120"/>
                <a:ea typeface="微軟正黑體" panose="020B0604030504040204" pitchFamily="34" charset="-120"/>
              </a:rPr>
              <a:t>是一個虛擬博物館，</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展示了中國不同朝代使用的各種貨幣。</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博物館長</a:t>
            </a:r>
            <a:r>
              <a:rPr lang="en-US" altLang="zh-TW" sz="2400" dirty="0">
                <a:latin typeface="微軟正黑體" panose="020B0604030504040204" pitchFamily="34" charset="-120"/>
                <a:ea typeface="微軟正黑體" panose="020B0604030504040204" pitchFamily="34" charset="-120"/>
              </a:rPr>
              <a:t>38m</a:t>
            </a:r>
            <a:r>
              <a:rPr lang="zh-TW" altLang="en-US" sz="2400" dirty="0">
                <a:latin typeface="微軟正黑體" panose="020B0604030504040204" pitchFamily="34" charset="-120"/>
                <a:ea typeface="微軟正黑體" panose="020B0604030504040204" pitchFamily="34" charset="-120"/>
              </a:rPr>
              <a:t>，寬</a:t>
            </a:r>
            <a:r>
              <a:rPr lang="en-US" altLang="zh-TW" sz="2400" dirty="0">
                <a:latin typeface="微軟正黑體" panose="020B0604030504040204" pitchFamily="34" charset="-120"/>
                <a:ea typeface="微軟正黑體" panose="020B0604030504040204" pitchFamily="34" charset="-120"/>
              </a:rPr>
              <a:t>15m</a:t>
            </a:r>
            <a:r>
              <a:rPr lang="zh-TW" altLang="en-US" sz="2400" dirty="0">
                <a:latin typeface="微軟正黑體" panose="020B0604030504040204" pitchFamily="34" charset="-120"/>
                <a:ea typeface="微軟正黑體" panose="020B0604030504040204" pitchFamily="34" charset="-120"/>
              </a:rPr>
              <a:t>，高</a:t>
            </a:r>
            <a:r>
              <a:rPr lang="en-US" altLang="zh-TW" sz="2400" dirty="0">
                <a:latin typeface="微軟正黑體" panose="020B0604030504040204" pitchFamily="34" charset="-120"/>
                <a:ea typeface="微軟正黑體" panose="020B0604030504040204" pitchFamily="34" charset="-120"/>
              </a:rPr>
              <a:t>3m</a:t>
            </a:r>
            <a:r>
              <a:rPr lang="zh-TW" altLang="en-US" sz="2400" dirty="0">
                <a:latin typeface="微軟正黑體" panose="020B0604030504040204" pitchFamily="34" charset="-120"/>
                <a:ea typeface="微軟正黑體" panose="020B0604030504040204" pitchFamily="34" charset="-120"/>
              </a:rPr>
              <a:t>，用灰磚和黑色地毯裝飾。</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從圖</a:t>
            </a: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可以看出，館內</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只有一扇門</a:t>
            </a:r>
            <a:r>
              <a:rPr lang="zh-TW" altLang="en-US" sz="2400" dirty="0">
                <a:latin typeface="微軟正黑體" panose="020B0604030504040204" pitchFamily="34" charset="-120"/>
                <a:ea typeface="微軟正黑體" panose="020B0604030504040204" pitchFamily="34" charset="-120"/>
              </a:rPr>
              <a:t>，</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既是入口又是出口</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在這個博物館裡，總共有</a:t>
            </a:r>
            <a:r>
              <a:rPr lang="en-US" altLang="zh-TW" sz="2400" dirty="0">
                <a:latin typeface="微軟正黑體" panose="020B0604030504040204" pitchFamily="34" charset="-120"/>
                <a:ea typeface="微軟正黑體" panose="020B0604030504040204" pitchFamily="34" charset="-120"/>
              </a:rPr>
              <a:t>16</a:t>
            </a:r>
            <a:r>
              <a:rPr lang="zh-TW" altLang="en-US" sz="2400" dirty="0">
                <a:latin typeface="微軟正黑體" panose="020B0604030504040204" pitchFamily="34" charset="-120"/>
                <a:ea typeface="微軟正黑體" panose="020B0604030504040204" pitchFamily="34" charset="-120"/>
              </a:rPr>
              <a:t>個靠牆的玻璃櫥窗展示櫃，</a:t>
            </a:r>
            <a:r>
              <a:rPr lang="en-US" altLang="zh-TW" sz="2400" dirty="0">
                <a:latin typeface="微軟正黑體" panose="020B0604030504040204" pitchFamily="34" charset="-120"/>
                <a:ea typeface="微軟正黑體" panose="020B0604030504040204" pitchFamily="34" charset="-120"/>
              </a:rPr>
              <a:t>24</a:t>
            </a:r>
            <a:r>
              <a:rPr lang="zh-TW" altLang="en-US" sz="2400" dirty="0">
                <a:latin typeface="微軟正黑體" panose="020B0604030504040204" pitchFamily="34" charset="-120"/>
                <a:ea typeface="微軟正黑體" panose="020B0604030504040204" pitchFamily="34" charset="-120"/>
              </a:rPr>
              <a:t>個展示櫃，</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個展示筒，所有這些都用立柱和障礙物保護，使參與者保持至少</a:t>
            </a:r>
            <a:r>
              <a:rPr lang="en-US" altLang="zh-TW" sz="2400" dirty="0">
                <a:latin typeface="微軟正黑體" panose="020B0604030504040204" pitchFamily="34" charset="-120"/>
                <a:ea typeface="微軟正黑體" panose="020B0604030504040204" pitchFamily="34" charset="-120"/>
              </a:rPr>
              <a:t>0.5m</a:t>
            </a:r>
            <a:r>
              <a:rPr lang="zh-TW" altLang="en-US" sz="2400" dirty="0">
                <a:latin typeface="微軟正黑體" panose="020B0604030504040204" pitchFamily="34" charset="-120"/>
                <a:ea typeface="微軟正黑體" panose="020B0604030504040204" pitchFamily="34" charset="-120"/>
              </a:rPr>
              <a:t>的距離。此外，參加者不得穿牆。</a:t>
            </a:r>
            <a:endParaRPr lang="zh-TW" altLang="en-US" dirty="0"/>
          </a:p>
        </p:txBody>
      </p:sp>
      <p:pic>
        <p:nvPicPr>
          <p:cNvPr id="2050" name="Picture 2" descr="圖2">
            <a:extLst>
              <a:ext uri="{FF2B5EF4-FFF2-40B4-BE49-F238E27FC236}">
                <a16:creationId xmlns:a16="http://schemas.microsoft.com/office/drawing/2014/main" id="{059DAA2E-3F31-4E0D-9490-5C960D48D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3650"/>
            <a:ext cx="5737944" cy="2186371"/>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860800" y="2762475"/>
            <a:ext cx="1062182" cy="58220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67299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088559"/>
            <a:ext cx="12213800" cy="769441"/>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09867" y="1652720"/>
            <a:ext cx="10534651" cy="3552558"/>
          </a:xfrm>
        </p:spPr>
        <p:txBody>
          <a:bodyPr>
            <a:noAutofit/>
          </a:bodyPr>
          <a:lstStyle/>
          <a:p>
            <a:pPr marL="342900" indent="-342900" algn="l">
              <a:lnSpc>
                <a:spcPct val="125000"/>
              </a:lnSpc>
              <a:buFont typeface="Wingdings" panose="05000000000000000000" pitchFamily="2" charset="2"/>
              <a:buChar char="p"/>
            </a:pPr>
            <a:r>
              <a:rPr lang="zh-TW" altLang="en-US" sz="2200" dirty="0">
                <a:latin typeface="微軟正黑體" panose="020B0604030504040204" pitchFamily="34" charset="-120"/>
                <a:ea typeface="微軟正黑體" panose="020B0604030504040204" pitchFamily="34" charset="-120"/>
              </a:rPr>
              <a:t>參與者被要求在實驗過程中完成兩項任務</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5000"/>
              </a:lnSpc>
              <a:buFont typeface="+mj-lt"/>
              <a:buAutoNum type="arabicPeriod"/>
            </a:pPr>
            <a:r>
              <a:rPr lang="zh-TW" altLang="en-US" sz="2200" dirty="0">
                <a:latin typeface="微軟正黑體" panose="020B0604030504040204" pitchFamily="34" charset="-120"/>
                <a:ea typeface="微軟正黑體" panose="020B0604030504040204" pitchFamily="34" charset="-120"/>
              </a:rPr>
              <a:t>包括尋寶任務</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5000"/>
              </a:lnSpc>
              <a:buFont typeface="+mj-lt"/>
              <a:buAutoNum type="arabicPeriod"/>
            </a:pPr>
            <a:r>
              <a:rPr lang="zh-TW" altLang="en-US" sz="2200" dirty="0">
                <a:latin typeface="微軟正黑體" panose="020B0604030504040204" pitchFamily="34" charset="-120"/>
                <a:ea typeface="微軟正黑體" panose="020B0604030504040204" pitchFamily="34" charset="-120"/>
              </a:rPr>
              <a:t>出口任務</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5000"/>
              </a:lnSpc>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5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尋寶任務是探索博物館，</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找到五個隱藏的“寶藏鑰匙</a:t>
            </a:r>
            <a:r>
              <a:rPr lang="zh-TW" altLang="en-US" sz="2200" dirty="0">
                <a:latin typeface="微軟正黑體" panose="020B0604030504040204" pitchFamily="34" charset="-120"/>
                <a:ea typeface="微軟正黑體" panose="020B0604030504040204" pitchFamily="34" charset="-120"/>
              </a:rPr>
              <a:t>”，然後</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找到一個“寶藏點”</a:t>
            </a:r>
            <a:r>
              <a:rPr lang="zh-TW" altLang="en-US" sz="2200" dirty="0">
                <a:latin typeface="微軟正黑體" panose="020B0604030504040204" pitchFamily="34" charset="-120"/>
                <a:ea typeface="微軟正黑體" panose="020B0604030504040204" pitchFamily="34" charset="-120"/>
              </a:rPr>
              <a:t>，用這些鑰匙取回寶藏。</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25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到達寶藏點後，參與者被要求執行出口任務，並要求他們</a:t>
            </a:r>
            <a:r>
              <a:rPr lang="zh-TW" altLang="en-US" sz="2200" b="1" dirty="0">
                <a:solidFill>
                  <a:schemeClr val="accent2">
                    <a:lumMod val="75000"/>
                  </a:schemeClr>
                </a:solidFill>
                <a:latin typeface="微軟正黑體" panose="020B0604030504040204" pitchFamily="34" charset="-120"/>
                <a:ea typeface="微軟正黑體" panose="020B0604030504040204" pitchFamily="34" charset="-120"/>
              </a:rPr>
              <a:t>盡快離開博物館</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8</a:t>
            </a:fld>
            <a:endParaRPr lang="zh-TW" altLang="en-US"/>
          </a:p>
        </p:txBody>
      </p:sp>
      <p:sp>
        <p:nvSpPr>
          <p:cNvPr id="8" name="標題 1"/>
          <p:cNvSpPr txBox="1">
            <a:spLocks/>
          </p:cNvSpPr>
          <p:nvPr/>
        </p:nvSpPr>
        <p:spPr>
          <a:xfrm>
            <a:off x="169209" y="20110"/>
            <a:ext cx="2790826"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4400" b="1" dirty="0">
                <a:latin typeface="微軟正黑體" panose="020B0604030504040204" pitchFamily="34" charset="-120"/>
                <a:ea typeface="微軟正黑體" panose="020B0604030504040204" pitchFamily="34" charset="-120"/>
              </a:rPr>
              <a:t>實驗</a:t>
            </a:r>
          </a:p>
        </p:txBody>
      </p:sp>
    </p:spTree>
    <p:extLst>
      <p:ext uri="{BB962C8B-B14F-4D97-AF65-F5344CB8AC3E}">
        <p14:creationId xmlns:p14="http://schemas.microsoft.com/office/powerpoint/2010/main" val="316203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實驗設計</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9</a:t>
            </a:fld>
            <a:endParaRPr lang="zh-TW" altLang="en-US" dirty="0"/>
          </a:p>
        </p:txBody>
      </p:sp>
      <p:sp>
        <p:nvSpPr>
          <p:cNvPr id="8" name="矩形 7"/>
          <p:cNvSpPr/>
          <p:nvPr/>
        </p:nvSpPr>
        <p:spPr>
          <a:xfrm>
            <a:off x="481189" y="1045323"/>
            <a:ext cx="10872611" cy="4493538"/>
          </a:xfrm>
          <a:prstGeom prst="rect">
            <a:avLst/>
          </a:prstGeom>
        </p:spPr>
        <p:txBody>
          <a:bodyPr wrap="square">
            <a:spAutoFit/>
          </a:bodyPr>
          <a:lstStyle/>
          <a:p>
            <a:pPr marL="342900" indent="-342900">
              <a:lnSpc>
                <a:spcPct val="130000"/>
              </a:lnSpc>
              <a:buFont typeface="Wingdings" panose="05000000000000000000" pitchFamily="2" charset="2"/>
              <a:buChar char="ü"/>
            </a:pPr>
            <a:r>
              <a:rPr lang="en-US" altLang="zh-TW" sz="2200" dirty="0">
                <a:latin typeface="微軟正黑體" panose="020B0604030504040204" pitchFamily="34" charset="-120"/>
                <a:ea typeface="微軟正黑體" panose="020B0604030504040204" pitchFamily="34" charset="-120"/>
              </a:rPr>
              <a:t>2</a:t>
            </a:r>
            <a:r>
              <a:rPr lang="zh-TW" altLang="en-US" sz="2200" dirty="0">
                <a:latin typeface="微軟正黑體" panose="020B0604030504040204" pitchFamily="34" charset="-120"/>
                <a:ea typeface="微軟正黑體" panose="020B0604030504040204" pitchFamily="34" charset="-120"/>
              </a:rPr>
              <a:t>（探索模式：</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主動或被動</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×2</a:t>
            </a:r>
            <a:r>
              <a:rPr lang="zh-TW" altLang="en-US" sz="2200" dirty="0">
                <a:latin typeface="微軟正黑體" panose="020B0604030504040204" pitchFamily="34" charset="-120"/>
                <a:ea typeface="微軟正黑體" panose="020B0604030504040204" pitchFamily="34" charset="-120"/>
              </a:rPr>
              <a:t>（實驗條件：</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火災應急或控制組</a:t>
            </a:r>
            <a:r>
              <a:rPr lang="zh-TW" altLang="en-US" sz="2200" dirty="0">
                <a:latin typeface="微軟正黑體" panose="020B0604030504040204" pitchFamily="34" charset="-120"/>
                <a:ea typeface="微軟正黑體" panose="020B0604030504040204" pitchFamily="34" charset="-120"/>
              </a:rPr>
              <a:t>）組間設計。</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在實驗之前，參與者被隨機分為四組</a:t>
            </a:r>
            <a:r>
              <a:rPr lang="en-US" altLang="zh-TW" sz="2200" dirty="0">
                <a:latin typeface="微軟正黑體" panose="020B0604030504040204" pitchFamily="34" charset="-120"/>
                <a:ea typeface="微軟正黑體" panose="020B0604030504040204" pitchFamily="34" charset="-120"/>
              </a:rPr>
              <a:t>(14=64/4)</a:t>
            </a:r>
            <a:r>
              <a:rPr lang="zh-TW" altLang="en-US" sz="2200" dirty="0">
                <a:latin typeface="微軟正黑體" panose="020B0604030504040204" pitchFamily="34" charset="-120"/>
                <a:ea typeface="微軟正黑體" panose="020B0604030504040204" pitchFamily="34" charset="-120"/>
              </a:rPr>
              <a:t>，每組的男性和女性人數相同。</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（主動探索條件）兩組參與者被要求在</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嘗試尋找五把寶藏鑰匙和寶藏點時自由探索博物館</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457200" indent="-457200">
              <a:lnSpc>
                <a:spcPct val="130000"/>
              </a:lnSpc>
              <a:buFont typeface="+mj-lt"/>
              <a:buAutoNum type="arabicPeriod"/>
            </a:pPr>
            <a:r>
              <a:rPr lang="zh-TW" altLang="en-US" sz="2200" dirty="0">
                <a:latin typeface="微軟正黑體" panose="020B0604030504040204" pitchFamily="34" charset="-120"/>
                <a:ea typeface="微軟正黑體" panose="020B0604030504040204" pitchFamily="34" charset="-120"/>
              </a:rPr>
              <a:t>（被動探索條件）而其他兩組則被</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引導沿著兩條預先確定的路線之一行駛</a:t>
            </a:r>
            <a:r>
              <a:rPr lang="zh-TW" altLang="en-US" sz="2200" dirty="0">
                <a:latin typeface="微軟正黑體" panose="020B0604030504040204" pitchFamily="34" charset="-120"/>
                <a:ea typeface="微軟正黑體" panose="020B0604030504040204" pitchFamily="34" charset="-120"/>
              </a:rPr>
              <a:t>（見圖</a:t>
            </a:r>
            <a:r>
              <a:rPr lang="en-US" altLang="zh-TW" sz="2200" dirty="0">
                <a:latin typeface="微軟正黑體" panose="020B0604030504040204" pitchFamily="34" charset="-120"/>
                <a:ea typeface="微軟正黑體" panose="020B0604030504040204" pitchFamily="34" charset="-120"/>
              </a:rPr>
              <a:t>4</a:t>
            </a:r>
            <a:r>
              <a:rPr lang="zh-TW" altLang="en-US" sz="2200" dirty="0">
                <a:latin typeface="微軟正黑體" panose="020B0604030504040204" pitchFamily="34" charset="-120"/>
                <a:ea typeface="微軟正黑體" panose="020B0604030504040204" pitchFamily="34" charset="-120"/>
              </a:rPr>
              <a:t>插圖）找到寶藏鑰匙，然後找到寶藏點。</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200" dirty="0">
                <a:latin typeface="微軟正黑體" panose="020B0604030504040204" pitchFamily="34" charset="-120"/>
                <a:ea typeface="微軟正黑體" panose="020B0604030504040204" pitchFamily="34" charset="-120"/>
              </a:rPr>
              <a:t>在火災緊急情況下，當</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參與者到達寶藏點時，</a:t>
            </a:r>
            <a:r>
              <a:rPr lang="en-US" altLang="zh-TW" sz="2200" dirty="0">
                <a:solidFill>
                  <a:schemeClr val="accent2">
                    <a:lumMod val="75000"/>
                  </a:schemeClr>
                </a:solidFill>
                <a:latin typeface="微軟正黑體" panose="020B0604030504040204" pitchFamily="34" charset="-120"/>
                <a:ea typeface="微軟正黑體" panose="020B0604030504040204" pitchFamily="34" charset="-120"/>
              </a:rPr>
              <a:t>IVE</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出現火和煙</a:t>
            </a:r>
            <a:r>
              <a:rPr lang="zh-TW" altLang="en-US" sz="2200" dirty="0">
                <a:latin typeface="微軟正黑體" panose="020B0604030504040204" pitchFamily="34" charset="-120"/>
                <a:ea typeface="微軟正黑體" panose="020B0604030504040204" pitchFamily="34" charset="-120"/>
              </a:rPr>
              <a:t>；而分配給控制條件的參與者沒有顯示出這樣的刺激。</a:t>
            </a:r>
          </a:p>
          <a:p>
            <a:pPr marL="342900" indent="-342900">
              <a:lnSpc>
                <a:spcPct val="130000"/>
              </a:lnSpc>
              <a:buFont typeface="Wingdings" panose="05000000000000000000" pitchFamily="2" charset="2"/>
              <a:buChar char="ü"/>
            </a:pPr>
            <a:endParaRPr lang="zh-TW" altLang="en-US" sz="2200" dirty="0">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3548411304"/>
              </p:ext>
            </p:extLst>
          </p:nvPr>
        </p:nvGraphicFramePr>
        <p:xfrm>
          <a:off x="6990959" y="4974548"/>
          <a:ext cx="3954132" cy="1128626"/>
        </p:xfrm>
        <a:graphic>
          <a:graphicData uri="http://schemas.openxmlformats.org/drawingml/2006/table">
            <a:tbl>
              <a:tblPr firstRow="1" bandRow="1">
                <a:tableStyleId>{5C22544A-7EE6-4342-B048-85BDC9FD1C3A}</a:tableStyleId>
              </a:tblPr>
              <a:tblGrid>
                <a:gridCol w="1977066">
                  <a:extLst>
                    <a:ext uri="{9D8B030D-6E8A-4147-A177-3AD203B41FA5}">
                      <a16:colId xmlns:a16="http://schemas.microsoft.com/office/drawing/2014/main" val="20000"/>
                    </a:ext>
                  </a:extLst>
                </a:gridCol>
                <a:gridCol w="1977066">
                  <a:extLst>
                    <a:ext uri="{9D8B030D-6E8A-4147-A177-3AD203B41FA5}">
                      <a16:colId xmlns:a16="http://schemas.microsoft.com/office/drawing/2014/main" val="20001"/>
                    </a:ext>
                  </a:extLst>
                </a:gridCol>
              </a:tblGrid>
              <a:tr h="5643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主動</a:t>
                      </a:r>
                      <a:r>
                        <a:rPr lang="en-US" altLang="zh-TW" sz="2200" kern="1200" dirty="0">
                          <a:solidFill>
                            <a:schemeClr val="tx1"/>
                          </a:solidFill>
                          <a:latin typeface="微軟正黑體" panose="020B0604030504040204" pitchFamily="34" charset="-120"/>
                          <a:ea typeface="微軟正黑體" panose="020B0604030504040204" pitchFamily="34" charset="-120"/>
                          <a:cs typeface="+mn-cs"/>
                        </a:rPr>
                        <a:t>-</a:t>
                      </a: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火災</a:t>
                      </a:r>
                    </a:p>
                  </a:txBody>
                  <a:tcPr/>
                </a:tc>
                <a:tc>
                  <a:txBody>
                    <a:bodyPr/>
                    <a:lstStyle/>
                    <a:p>
                      <a:pPr algn="ct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被動</a:t>
                      </a:r>
                      <a:r>
                        <a:rPr lang="en-US" altLang="zh-TW" sz="2200" kern="1200" dirty="0">
                          <a:solidFill>
                            <a:schemeClr val="tx1"/>
                          </a:solidFill>
                          <a:latin typeface="微軟正黑體" panose="020B0604030504040204" pitchFamily="34" charset="-120"/>
                          <a:ea typeface="微軟正黑體" panose="020B0604030504040204" pitchFamily="34" charset="-120"/>
                          <a:cs typeface="+mn-cs"/>
                        </a:rPr>
                        <a:t>-</a:t>
                      </a: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火災</a:t>
                      </a:r>
                    </a:p>
                  </a:txBody>
                  <a:tcPr/>
                </a:tc>
                <a:extLst>
                  <a:ext uri="{0D108BD9-81ED-4DB2-BD59-A6C34878D82A}">
                    <a16:rowId xmlns:a16="http://schemas.microsoft.com/office/drawing/2014/main" val="10000"/>
                  </a:ext>
                </a:extLst>
              </a:tr>
              <a:tr h="5643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主動</a:t>
                      </a:r>
                      <a:r>
                        <a:rPr lang="en-US" altLang="zh-TW" sz="2200" kern="1200" dirty="0">
                          <a:solidFill>
                            <a:schemeClr val="tx1"/>
                          </a:solidFill>
                          <a:latin typeface="微軟正黑體" panose="020B0604030504040204" pitchFamily="34" charset="-120"/>
                          <a:ea typeface="微軟正黑體" panose="020B0604030504040204" pitchFamily="34" charset="-120"/>
                          <a:cs typeface="+mn-cs"/>
                        </a:rPr>
                        <a:t>-</a:t>
                      </a: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無火災</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被動</a:t>
                      </a:r>
                      <a:r>
                        <a:rPr lang="en-US" altLang="zh-TW" sz="2200" kern="1200" dirty="0">
                          <a:solidFill>
                            <a:schemeClr val="tx1"/>
                          </a:solidFill>
                          <a:latin typeface="微軟正黑體" panose="020B0604030504040204" pitchFamily="34" charset="-120"/>
                          <a:ea typeface="微軟正黑體" panose="020B0604030504040204" pitchFamily="34" charset="-120"/>
                          <a:cs typeface="+mn-cs"/>
                        </a:rPr>
                        <a:t>-</a:t>
                      </a:r>
                      <a:r>
                        <a:rPr lang="zh-TW" altLang="en-US" sz="2200" kern="1200" dirty="0">
                          <a:solidFill>
                            <a:schemeClr val="tx1"/>
                          </a:solidFill>
                          <a:latin typeface="微軟正黑體" panose="020B0604030504040204" pitchFamily="34" charset="-120"/>
                          <a:ea typeface="微軟正黑體" panose="020B0604030504040204" pitchFamily="34" charset="-120"/>
                          <a:cs typeface="+mn-cs"/>
                        </a:rPr>
                        <a:t>無火災</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5431434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6141</TotalTime>
  <Words>3328</Words>
  <Application>Microsoft Office PowerPoint</Application>
  <PresentationFormat>寬螢幕</PresentationFormat>
  <Paragraphs>282</Paragraphs>
  <Slides>24</Slides>
  <Notes>14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24</vt:i4>
      </vt:variant>
    </vt:vector>
  </HeadingPairs>
  <TitlesOfParts>
    <vt:vector size="32" baseType="lpstr">
      <vt:lpstr>NexusSerif</vt:lpstr>
      <vt:lpstr>微軟正黑體</vt:lpstr>
      <vt:lpstr>新細明體</vt:lpstr>
      <vt:lpstr>Arial</vt:lpstr>
      <vt:lpstr>Calibri</vt:lpstr>
      <vt:lpstr>Calibri Light</vt:lpstr>
      <vt:lpstr>Wingdings</vt:lpstr>
      <vt:lpstr>Office 佈景主題</vt:lpstr>
      <vt:lpstr>基於虛擬現實的主動或被動空間探索後 的室內火災疏散研究 A virtual reality based study of indoor fire evacuation after active or passive spatial exploration</vt:lpstr>
      <vt:lpstr>簡介</vt:lpstr>
      <vt:lpstr>簡介</vt:lpstr>
      <vt:lpstr>簡介</vt:lpstr>
      <vt:lpstr>Methods- Participants</vt:lpstr>
      <vt:lpstr>Equipment</vt:lpstr>
      <vt:lpstr>PowerPoint 簡報</vt:lpstr>
      <vt:lpstr>PowerPoint 簡報</vt:lpstr>
      <vt:lpstr>實驗設計</vt:lpstr>
      <vt:lpstr>PowerPoint 簡報</vt:lpstr>
      <vt:lpstr>實驗設計</vt:lpstr>
      <vt:lpstr>PowerPoint 簡報</vt:lpstr>
      <vt:lpstr>PowerPoint 簡報</vt:lpstr>
      <vt:lpstr>PowerPoint 簡報</vt:lpstr>
      <vt:lpstr>Results  尋路行為測量</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蔡培詩</cp:lastModifiedBy>
  <cp:revision>476</cp:revision>
  <dcterms:created xsi:type="dcterms:W3CDTF">2020-10-05T14:04:08Z</dcterms:created>
  <dcterms:modified xsi:type="dcterms:W3CDTF">2021-10-15T05:22:46Z</dcterms:modified>
</cp:coreProperties>
</file>